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9" r:id="rId2"/>
    <p:sldId id="327" r:id="rId3"/>
    <p:sldId id="348" r:id="rId4"/>
    <p:sldId id="265" r:id="rId5"/>
    <p:sldId id="289" r:id="rId6"/>
    <p:sldId id="290" r:id="rId7"/>
    <p:sldId id="291" r:id="rId8"/>
    <p:sldId id="292" r:id="rId9"/>
    <p:sldId id="294" r:id="rId10"/>
    <p:sldId id="295" r:id="rId11"/>
    <p:sldId id="296" r:id="rId12"/>
    <p:sldId id="297" r:id="rId13"/>
    <p:sldId id="298" r:id="rId14"/>
    <p:sldId id="299" r:id="rId15"/>
    <p:sldId id="328" r:id="rId16"/>
    <p:sldId id="329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266" r:id="rId27"/>
    <p:sldId id="267" r:id="rId28"/>
    <p:sldId id="268" r:id="rId29"/>
    <p:sldId id="269" r:id="rId30"/>
    <p:sldId id="270" r:id="rId31"/>
    <p:sldId id="271" r:id="rId32"/>
    <p:sldId id="326" r:id="rId33"/>
    <p:sldId id="273" r:id="rId34"/>
    <p:sldId id="274" r:id="rId35"/>
    <p:sldId id="275" r:id="rId36"/>
    <p:sldId id="277" r:id="rId37"/>
    <p:sldId id="278" r:id="rId38"/>
    <p:sldId id="279" r:id="rId39"/>
    <p:sldId id="280" r:id="rId40"/>
    <p:sldId id="281" r:id="rId41"/>
    <p:sldId id="282" r:id="rId42"/>
    <p:sldId id="284" r:id="rId43"/>
    <p:sldId id="288" r:id="rId44"/>
    <p:sldId id="285" r:id="rId45"/>
    <p:sldId id="286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25" r:id="rId54"/>
  </p:sldIdLst>
  <p:sldSz cx="9144000" cy="6858000" type="screen4x3"/>
  <p:notesSz cx="6858000" cy="9144000"/>
  <p:custDataLst>
    <p:tags r:id="rId5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1C5"/>
    <a:srgbClr val="FFBD03"/>
    <a:srgbClr val="0A1591"/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9" autoAdjust="0"/>
    <p:restoredTop sz="86429" autoAdjust="0"/>
  </p:normalViewPr>
  <p:slideViewPr>
    <p:cSldViewPr>
      <p:cViewPr varScale="1">
        <p:scale>
          <a:sx n="56" d="100"/>
          <a:sy n="56" d="100"/>
        </p:scale>
        <p:origin x="54" y="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7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6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44.xml"/><Relationship Id="rId18" Type="http://schemas.openxmlformats.org/officeDocument/2006/relationships/slide" Target="slide13.xml"/><Relationship Id="rId26" Type="http://schemas.openxmlformats.org/officeDocument/2006/relationships/slide" Target="slide24.xml"/><Relationship Id="rId3" Type="http://schemas.openxmlformats.org/officeDocument/2006/relationships/slide" Target="slide26.xml"/><Relationship Id="rId21" Type="http://schemas.microsoft.com/office/2007/relationships/hdphoto" Target="../media/hdphoto2.wdp"/><Relationship Id="rId7" Type="http://schemas.openxmlformats.org/officeDocument/2006/relationships/slide" Target="slide32.xml"/><Relationship Id="rId12" Type="http://schemas.openxmlformats.org/officeDocument/2006/relationships/slide" Target="slide42.xml"/><Relationship Id="rId17" Type="http://schemas.openxmlformats.org/officeDocument/2006/relationships/slide" Target="slide11.xml"/><Relationship Id="rId25" Type="http://schemas.openxmlformats.org/officeDocument/2006/relationships/slide" Target="slide21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6.xml"/><Relationship Id="rId11" Type="http://schemas.openxmlformats.org/officeDocument/2006/relationships/slide" Target="slide40.xml"/><Relationship Id="rId24" Type="http://schemas.openxmlformats.org/officeDocument/2006/relationships/slide" Target="slide19.xml"/><Relationship Id="rId5" Type="http://schemas.openxmlformats.org/officeDocument/2006/relationships/slide" Target="slide30.xml"/><Relationship Id="rId15" Type="http://schemas.openxmlformats.org/officeDocument/2006/relationships/slide" Target="slide7.xml"/><Relationship Id="rId23" Type="http://schemas.openxmlformats.org/officeDocument/2006/relationships/slide" Target="slide17.xml"/><Relationship Id="rId10" Type="http://schemas.openxmlformats.org/officeDocument/2006/relationships/slide" Target="slide45.xml"/><Relationship Id="rId19" Type="http://schemas.openxmlformats.org/officeDocument/2006/relationships/image" Target="../media/image9.png"/><Relationship Id="rId4" Type="http://schemas.openxmlformats.org/officeDocument/2006/relationships/slide" Target="slide28.xml"/><Relationship Id="rId9" Type="http://schemas.openxmlformats.org/officeDocument/2006/relationships/slide" Target="slide38.xml"/><Relationship Id="rId14" Type="http://schemas.openxmlformats.org/officeDocument/2006/relationships/slide" Target="slide5.xml"/><Relationship Id="rId22" Type="http://schemas.openxmlformats.org/officeDocument/2006/relationships/slide" Target="slide15.xml"/><Relationship Id="rId27" Type="http://schemas.openxmlformats.org/officeDocument/2006/relationships/slide" Target="slide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slide" Target="slide26.xml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47.xml"/><Relationship Id="rId9" Type="http://schemas.openxmlformats.org/officeDocument/2006/relationships/slide" Target="slide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slide" Target="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slide" Target="slide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41368"/>
            <a:ext cx="1475656" cy="116632"/>
          </a:xfrm>
          <a:prstGeom prst="rect">
            <a:avLst/>
          </a:prstGeom>
          <a:solidFill>
            <a:srgbClr val="0A1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4"/>
          <a:stretch/>
        </p:blipFill>
        <p:spPr>
          <a:xfrm>
            <a:off x="0" y="116632"/>
            <a:ext cx="1763688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5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2492896"/>
            <a:ext cx="5626968" cy="1944216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Десантники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ПРОФЕССИИ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5" y="154182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900" dirty="0" smtClean="0"/>
              <a:t>4. Давно </a:t>
            </a:r>
            <a:r>
              <a:rPr lang="ru-RU" sz="3900" dirty="0"/>
              <a:t>закончилась война, </a:t>
            </a:r>
          </a:p>
          <a:p>
            <a:pPr marL="0" indent="0" algn="ctr">
              <a:buNone/>
            </a:pPr>
            <a:r>
              <a:rPr lang="ru-RU" sz="3900" dirty="0"/>
              <a:t>но след оставила она,</a:t>
            </a:r>
          </a:p>
          <a:p>
            <a:pPr marL="0" indent="0" algn="ctr">
              <a:buNone/>
            </a:pPr>
            <a:r>
              <a:rPr lang="ru-RU" sz="3900" dirty="0"/>
              <a:t>Бывает среди грядок закопаны снаряды.</a:t>
            </a:r>
          </a:p>
          <a:p>
            <a:pPr marL="0" indent="0" algn="ctr">
              <a:buNone/>
            </a:pPr>
            <a:r>
              <a:rPr lang="ru-RU" sz="3900" dirty="0"/>
              <a:t>И с техникой придет ….</a:t>
            </a:r>
          </a:p>
          <a:p>
            <a:pPr marL="0" indent="0" algn="ctr">
              <a:buNone/>
            </a:pPr>
            <a:r>
              <a:rPr lang="ru-RU" sz="3900" dirty="0"/>
              <a:t>Чтоб обезвредить поле</a:t>
            </a:r>
          </a:p>
          <a:p>
            <a:pPr marL="0" indent="0" algn="ctr">
              <a:buNone/>
            </a:pPr>
            <a:r>
              <a:rPr lang="ru-RU" sz="3900" dirty="0"/>
              <a:t>Не будет взрывов с этих пор,</a:t>
            </a:r>
          </a:p>
          <a:p>
            <a:pPr marL="0" indent="0" algn="ctr">
              <a:buNone/>
            </a:pPr>
            <a:r>
              <a:rPr lang="ru-RU" sz="3900" dirty="0" smtClean="0"/>
              <a:t>Беды, </a:t>
            </a:r>
            <a:r>
              <a:rPr lang="ru-RU" sz="3900" dirty="0"/>
              <a:t>и слез, и </a:t>
            </a:r>
            <a:r>
              <a:rPr lang="ru-RU" sz="3900" dirty="0" smtClean="0"/>
              <a:t>боли?</a:t>
            </a:r>
            <a:endParaRPr lang="ru-RU" sz="39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/>
              <a:t>ПРОФЕССИИ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54182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420888"/>
            <a:ext cx="4176464" cy="2376264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Сапер</a:t>
            </a:r>
            <a:endParaRPr lang="ru-RU" sz="6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ПРОФЕССИИ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54182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373" y="1988840"/>
            <a:ext cx="8229600" cy="37730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5200" dirty="0" smtClean="0"/>
              <a:t>5.</a:t>
            </a:r>
            <a:r>
              <a:rPr lang="ru-RU" sz="3600" dirty="0" smtClean="0"/>
              <a:t> </a:t>
            </a:r>
            <a:r>
              <a:rPr lang="ru-RU" sz="4800" dirty="0" smtClean="0"/>
              <a:t>Вот из тире и точек слово, </a:t>
            </a:r>
          </a:p>
          <a:p>
            <a:pPr marL="0" indent="0" algn="ctr">
              <a:buNone/>
            </a:pPr>
            <a:r>
              <a:rPr lang="ru-RU" sz="4800" dirty="0" smtClean="0"/>
              <a:t>Кому же это все знакомо?</a:t>
            </a:r>
          </a:p>
          <a:p>
            <a:pPr marL="0" indent="0" algn="ctr">
              <a:buNone/>
            </a:pPr>
            <a:r>
              <a:rPr lang="ru-RU" sz="4800" dirty="0" smtClean="0"/>
              <a:t>В эфир кто чаще всех выходит?</a:t>
            </a:r>
          </a:p>
          <a:p>
            <a:pPr marL="0" indent="0" algn="ctr">
              <a:buNone/>
            </a:pPr>
            <a:r>
              <a:rPr lang="ru-RU" sz="4800" dirty="0" smtClean="0"/>
              <a:t>И дни и ночи там проводит?</a:t>
            </a: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ПРОФЕССИИ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669" y="154182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2564904"/>
            <a:ext cx="5050904" cy="2620888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Радист</a:t>
            </a:r>
            <a:r>
              <a:rPr lang="ru-RU" sz="5000" dirty="0" smtClean="0"/>
              <a:t> </a:t>
            </a:r>
            <a:endParaRPr lang="ru-RU" sz="5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ПРОФЕССИИ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5007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4899" y="1934771"/>
            <a:ext cx="2540428" cy="347862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5200" dirty="0"/>
              <a:t>1</a:t>
            </a:r>
            <a:r>
              <a:rPr lang="ru-RU" sz="5200" dirty="0" smtClean="0"/>
              <a:t>.</a:t>
            </a:r>
            <a:r>
              <a:rPr lang="ru-RU" sz="3600" dirty="0" smtClean="0"/>
              <a:t> В каком городе находится этот памятник?</a:t>
            </a:r>
            <a:endParaRPr lang="ru-RU" sz="48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70" y="154182"/>
            <a:ext cx="1536325" cy="138391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552" y="1658550"/>
            <a:ext cx="4890762" cy="4267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endParaRPr lang="ru-RU" sz="4800" dirty="0"/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7" y="1768969"/>
            <a:ext cx="5328592" cy="381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397250"/>
            <a:ext cx="142658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0719" y="2564904"/>
            <a:ext cx="5050904" cy="2620888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Томске 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prstClr val="white"/>
                </a:solidFill>
              </a:rPr>
              <a:t>10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5007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45506"/>
            <a:ext cx="2981199" cy="34786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800" dirty="0" smtClean="0"/>
              <a:t>2</a:t>
            </a:r>
            <a:r>
              <a:rPr lang="ru-RU" sz="5200" dirty="0" smtClean="0"/>
              <a:t>.</a:t>
            </a:r>
            <a:r>
              <a:rPr lang="ru-RU" sz="3600" dirty="0" smtClean="0"/>
              <a:t> </a:t>
            </a:r>
            <a:r>
              <a:rPr lang="ru-RU" dirty="0" smtClean="0"/>
              <a:t>В какой стране установлена эта скульптура</a:t>
            </a:r>
            <a:r>
              <a:rPr lang="ru-RU" sz="3600" dirty="0" smtClean="0"/>
              <a:t>?</a:t>
            </a:r>
            <a:endParaRPr lang="ru-RU" sz="48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69" y="154182"/>
            <a:ext cx="1536325" cy="138391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552" y="1658550"/>
            <a:ext cx="4890762" cy="4267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endParaRPr lang="ru-RU" sz="4800" dirty="0"/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58550"/>
            <a:ext cx="4890762" cy="399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286831"/>
            <a:ext cx="142658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440" y="2564904"/>
            <a:ext cx="5050904" cy="2620888"/>
          </a:xfrm>
        </p:spPr>
        <p:txBody>
          <a:bodyPr>
            <a:normAutofit/>
          </a:bodyPr>
          <a:lstStyle/>
          <a:p>
            <a:r>
              <a:rPr lang="ru-RU" sz="6000" dirty="0"/>
              <a:t>Г</a:t>
            </a:r>
            <a:r>
              <a:rPr lang="ru-RU" sz="6000" dirty="0" smtClean="0"/>
              <a:t>ермании </a:t>
            </a:r>
            <a:endParaRPr lang="ru-RU" sz="60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5007"/>
            <a:ext cx="1536325" cy="1383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04664"/>
            <a:ext cx="142658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702" y="2103097"/>
            <a:ext cx="2765175" cy="347862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5200" dirty="0" smtClean="0"/>
              <a:t>3.</a:t>
            </a:r>
            <a:r>
              <a:rPr lang="ru-RU" sz="3600" dirty="0" smtClean="0"/>
              <a:t> </a:t>
            </a:r>
            <a:r>
              <a:rPr lang="ru-RU" sz="4800" dirty="0" smtClean="0"/>
              <a:t>Москвичи и гости столицы возлагают здесь часто венки и цветы?</a:t>
            </a:r>
            <a:endParaRPr lang="ru-RU" sz="48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69" y="154182"/>
            <a:ext cx="1536325" cy="138391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552" y="1658550"/>
            <a:ext cx="4890762" cy="4267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Font typeface="Arial" pitchFamily="34" charset="0"/>
              <a:buNone/>
            </a:pPr>
            <a:endParaRPr lang="ru-RU" sz="4800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10" y="2151479"/>
            <a:ext cx="5011689" cy="328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805" y="293930"/>
            <a:ext cx="142658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048672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ПРАВИЛА ИГРЫ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392" y="1138093"/>
            <a:ext cx="8003232" cy="5769768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Команда, которую назначает ведущий, выбирает 1 понравившийся вопрос из 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4-х категорий.</a:t>
            </a:r>
          </a:p>
          <a:p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 2 </a:t>
            </a:r>
            <a:r>
              <a:rPr lang="ru-RU" sz="26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раза зачитывает </a:t>
            </a: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вопрос.</a:t>
            </a:r>
            <a:endParaRPr lang="ru-RU" sz="26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течение запрограммированных таймером 15 секунд к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оманды обдумывают, записывают свой вариант ответа в бланке и быстро сдают экспертам.</a:t>
            </a:r>
          </a:p>
          <a:p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 правильный ответ команды получают 1 балл, 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неправильный – 0 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баллов.</a:t>
            </a:r>
            <a:endParaRPr lang="ru-RU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ответить правильно на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20 (двадцать) вопросов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набрать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большее количество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концу игры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Побеждает 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игре команда, 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которая наберет 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наибольшее количество баллов.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62" y="130205"/>
            <a:ext cx="152413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2552" y="2132856"/>
            <a:ext cx="5050904" cy="2620888"/>
          </a:xfrm>
        </p:spPr>
        <p:txBody>
          <a:bodyPr>
            <a:noAutofit/>
          </a:bodyPr>
          <a:lstStyle/>
          <a:p>
            <a:r>
              <a:rPr lang="ru-RU" sz="6000" dirty="0" smtClean="0"/>
              <a:t>Могила неизвестного солдата </a:t>
            </a:r>
            <a:endParaRPr lang="ru-RU" sz="60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5007"/>
            <a:ext cx="1536325" cy="1383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92" y="274638"/>
            <a:ext cx="142658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600" y="1916832"/>
            <a:ext cx="2765175" cy="34786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800" dirty="0" smtClean="0"/>
              <a:t>3</a:t>
            </a:r>
            <a:r>
              <a:rPr lang="ru-RU" sz="5200" dirty="0" smtClean="0"/>
              <a:t>.</a:t>
            </a:r>
            <a:r>
              <a:rPr lang="ru-RU" sz="3600" dirty="0" smtClean="0"/>
              <a:t> </a:t>
            </a:r>
            <a:r>
              <a:rPr lang="ru-RU" dirty="0" smtClean="0"/>
              <a:t>На каком холме стоит этот ансамбль-памятник?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69" y="154182"/>
            <a:ext cx="1536325" cy="138391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552" y="1658550"/>
            <a:ext cx="4890762" cy="4267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Font typeface="Arial" pitchFamily="34" charset="0"/>
              <a:buNone/>
            </a:pPr>
            <a:endParaRPr lang="ru-RU" sz="4800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298055"/>
            <a:ext cx="1426588" cy="137171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24" y="1669774"/>
            <a:ext cx="5838825" cy="421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3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2552" y="2132856"/>
            <a:ext cx="5050904" cy="2620888"/>
          </a:xfrm>
        </p:spPr>
        <p:txBody>
          <a:bodyPr>
            <a:noAutofit/>
          </a:bodyPr>
          <a:lstStyle/>
          <a:p>
            <a:r>
              <a:rPr lang="ru-RU" sz="6000" dirty="0" smtClean="0"/>
              <a:t>Мамаевом кургане </a:t>
            </a:r>
            <a:endParaRPr lang="ru-RU" sz="60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5007"/>
            <a:ext cx="1536325" cy="1383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372890"/>
            <a:ext cx="142658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2552" y="2132856"/>
            <a:ext cx="5050904" cy="2620888"/>
          </a:xfrm>
        </p:spPr>
        <p:txBody>
          <a:bodyPr>
            <a:noAutofit/>
          </a:bodyPr>
          <a:lstStyle/>
          <a:p>
            <a:r>
              <a:rPr lang="ru-RU" sz="6000" dirty="0" smtClean="0"/>
              <a:t>Могила неизвестного солдата </a:t>
            </a:r>
            <a:endParaRPr lang="ru-RU" sz="60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5007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6156" y="2452843"/>
            <a:ext cx="2808312" cy="347862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5200" dirty="0"/>
              <a:t>5</a:t>
            </a:r>
            <a:r>
              <a:rPr lang="ru-RU" sz="5200" dirty="0" smtClean="0"/>
              <a:t>. Как зовут этого каменного человека?</a:t>
            </a:r>
            <a:r>
              <a:rPr lang="ru-RU" sz="3600" dirty="0" smtClean="0"/>
              <a:t> </a:t>
            </a:r>
            <a:endParaRPr lang="ru-RU" sz="48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69" y="154182"/>
            <a:ext cx="1536325" cy="138391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552" y="1658550"/>
            <a:ext cx="4890762" cy="4267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Font typeface="Arial" pitchFamily="34" charset="0"/>
              <a:buNone/>
            </a:pPr>
            <a:endParaRPr lang="ru-RU" sz="4800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8546"/>
            <a:ext cx="5179730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175772"/>
            <a:ext cx="142658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2552" y="2132856"/>
            <a:ext cx="5050904" cy="2620888"/>
          </a:xfrm>
        </p:spPr>
        <p:txBody>
          <a:bodyPr>
            <a:noAutofit/>
          </a:bodyPr>
          <a:lstStyle/>
          <a:p>
            <a:r>
              <a:rPr lang="ru-RU" sz="6000" dirty="0" smtClean="0"/>
              <a:t>Алеша</a:t>
            </a:r>
            <a:endParaRPr lang="ru-RU" sz="60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МЕМОРИАЛЫ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5007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ОРУДИЯ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8229600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/>
              <a:t>1.	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Напишите имя, которым солдаты ласково называли эту реактивную систему залпового 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огня</a:t>
            </a:r>
            <a:r>
              <a:rPr lang="ru-RU" sz="5400" dirty="0" smtClean="0"/>
              <a:t>?</a:t>
            </a:r>
            <a:endParaRPr lang="ru-RU" sz="5400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6" y="185073"/>
            <a:ext cx="1518036" cy="1371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8" y="189745"/>
            <a:ext cx="151803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7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2564904"/>
            <a:ext cx="4176464" cy="283691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Катюша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76064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ОРУДИЯ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43" y="160278"/>
            <a:ext cx="151803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4930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5400" dirty="0"/>
              <a:t>2</a:t>
            </a:r>
            <a:r>
              <a:rPr lang="ru-RU" sz="5400" dirty="0" smtClean="0"/>
              <a:t>.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Напишите название и марку советской бронированной боевой машины, ставшую в наши дни главным героем популярного художественного 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фильма? </a:t>
            </a:r>
            <a:r>
              <a:rPr lang="ru-RU" sz="5400" dirty="0"/>
              <a:t>	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616624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28481"/>
            <a:ext cx="152413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2852936"/>
            <a:ext cx="5626968" cy="247687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Танк Т-34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976664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48" y="228481"/>
            <a:ext cx="152413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51559"/>
            <a:ext cx="6336704" cy="1143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ОТВЕТНЫЙ БЛАНК</a:t>
            </a:r>
            <a:endParaRPr lang="ru-RU" sz="6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2276872"/>
            <a:ext cx="4752528" cy="2376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7200"/>
            <a:ext cx="152413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400" y="1666668"/>
            <a:ext cx="8003232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3. 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Напишите название крупного длинноствольного орудия, которое использовали артиллеристы</a:t>
            </a:r>
            <a:r>
              <a:rPr lang="ru-RU" sz="5400" dirty="0" smtClean="0"/>
              <a:t>?</a:t>
            </a:r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6" y="294949"/>
            <a:ext cx="151803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3068960"/>
            <a:ext cx="4320480" cy="2118391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Пушка 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51" y="131104"/>
            <a:ext cx="1530229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0464" y="1539575"/>
            <a:ext cx="6995120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4.</a:t>
            </a:r>
            <a:r>
              <a:rPr lang="ru-RU" sz="5400" dirty="0"/>
              <a:t>	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Напишите краткое название стрелкового оружия, которое могло стрелять очередями и одиночно</a:t>
            </a:r>
            <a:r>
              <a:rPr lang="ru-RU" sz="5400" dirty="0" smtClean="0"/>
              <a:t>?</a:t>
            </a:r>
            <a:endParaRPr lang="ru-RU" sz="5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76064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7230"/>
            <a:ext cx="1530229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3544" y="2492896"/>
            <a:ext cx="3754760" cy="216024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ППШ</a:t>
            </a:r>
            <a:endParaRPr lang="ru-RU" sz="6000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83264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59"/>
            <a:ext cx="1530229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6806" y="2204864"/>
            <a:ext cx="6779096" cy="449309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5400" dirty="0" smtClean="0"/>
              <a:t>5.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Напишите марку советского 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самолета-штурмовика</a:t>
            </a:r>
            <a:r>
              <a:rPr lang="ru-RU" sz="5400" dirty="0" smtClean="0"/>
              <a:t>?</a:t>
            </a:r>
            <a:endParaRPr lang="ru-RU" sz="5400" dirty="0"/>
          </a:p>
          <a:p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51" y="157230"/>
            <a:ext cx="1530229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492896"/>
            <a:ext cx="3456384" cy="1944216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ИЛ-2 (ИЛ2)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76064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ОРУДИЯ</a:t>
            </a:r>
            <a:endParaRPr lang="ru-RU" sz="9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8" y="131104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08919"/>
            <a:ext cx="8546918" cy="449309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19200" dirty="0" smtClean="0"/>
              <a:t>1.</a:t>
            </a:r>
            <a:r>
              <a:rPr lang="ru-RU" sz="5400" dirty="0" smtClean="0"/>
              <a:t>	</a:t>
            </a:r>
            <a:r>
              <a:rPr lang="ru-RU" sz="11100" b="1" dirty="0"/>
              <a:t>Для проведения операции «Уран» были созданы три новых фронта </a:t>
            </a:r>
            <a:r>
              <a:rPr lang="ru-RU" sz="11100" b="1" dirty="0" smtClean="0"/>
              <a:t>Юго-Западный</a:t>
            </a:r>
            <a:r>
              <a:rPr lang="ru-RU" sz="11100" b="1" dirty="0"/>
              <a:t>, Донской и Сталинградский, в ноябре 1942 года они перешли в наступление, результатом которого стало окружение и пленение </a:t>
            </a:r>
            <a:r>
              <a:rPr lang="ru-RU" sz="11100" b="1" dirty="0" smtClean="0"/>
              <a:t>330-тысячной </a:t>
            </a:r>
            <a:r>
              <a:rPr lang="ru-RU" sz="11100" b="1" dirty="0"/>
              <a:t>группировки немецких войск. Речь идет о (об)</a:t>
            </a:r>
            <a:r>
              <a:rPr lang="ru-RU" sz="11100" dirty="0" smtClean="0"/>
              <a:t>?</a:t>
            </a:r>
            <a:endParaRPr lang="ru-RU" sz="111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32833" y="45009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71274" y="274638"/>
            <a:ext cx="606907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СРАЖЕНИЯ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8" y="131104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780928"/>
            <a:ext cx="8003232" cy="3124944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Сталинградской битве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976664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СРАЖЕНИЯ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" y="222385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462" y="1652750"/>
            <a:ext cx="8003232" cy="44930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5400" dirty="0" smtClean="0"/>
              <a:t>2.	В </a:t>
            </a:r>
            <a:r>
              <a:rPr lang="ru-RU" sz="5400" dirty="0"/>
              <a:t>результате этой битвы в январе 1942 года немецкие войска были отброшены на </a:t>
            </a:r>
            <a:r>
              <a:rPr lang="ru-RU" sz="5400" dirty="0" smtClean="0"/>
              <a:t>100-250 </a:t>
            </a:r>
            <a:r>
              <a:rPr lang="ru-RU" sz="5400" dirty="0"/>
              <a:t>км. </a:t>
            </a:r>
            <a:endParaRPr lang="ru-RU" sz="5400" dirty="0" smtClean="0"/>
          </a:p>
          <a:p>
            <a:pPr marL="0" indent="0">
              <a:buNone/>
            </a:pPr>
            <a:r>
              <a:rPr lang="ru-RU" sz="5400" dirty="0" smtClean="0"/>
              <a:t>и </a:t>
            </a:r>
            <a:r>
              <a:rPr lang="ru-RU" sz="5400" dirty="0"/>
              <a:t>перешли к обороне. Это произошло </a:t>
            </a:r>
            <a:r>
              <a:rPr lang="ru-RU" sz="5400" dirty="0" smtClean="0"/>
              <a:t>под … ?</a:t>
            </a:r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СРАЖЕНИЯ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" y="131104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2780928"/>
            <a:ext cx="5112568" cy="1872208"/>
          </a:xfrm>
        </p:spPr>
        <p:txBody>
          <a:bodyPr>
            <a:normAutofit/>
          </a:bodyPr>
          <a:lstStyle/>
          <a:p>
            <a:r>
              <a:rPr lang="ru-RU" sz="6000" dirty="0" err="1" smtClean="0"/>
              <a:t>Москвою</a:t>
            </a:r>
            <a:r>
              <a:rPr lang="ru-RU" sz="6000" dirty="0" smtClean="0"/>
              <a:t> (ой)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СРАЖЕНИЯ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" y="11180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4568" y="1962336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3" action="ppaction://hlinksldjump"/>
              </a:rPr>
              <a:t>10</a:t>
            </a:r>
            <a:endParaRPr lang="ru-RU" sz="3600" b="1" dirty="0"/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905932" y="1962336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4" action="ppaction://hlinksldjump"/>
              </a:rPr>
              <a:t>20</a:t>
            </a:r>
            <a:endParaRPr lang="ru-RU" sz="36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14044" y="1962337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5" action="ppaction://hlinksldjump"/>
              </a:rPr>
              <a:t>30</a:t>
            </a:r>
            <a:endParaRPr lang="ru-RU" sz="36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35408" y="1949084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7" action="ppaction://hlinksldjump"/>
              </a:rPr>
              <a:t>40</a:t>
            </a:r>
            <a:endParaRPr lang="ru-RU" sz="3600" b="1" dirty="0"/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7917015" y="1962336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hlinkClick r:id="rId8" action="ppaction://hlinksldjump"/>
              </a:rPr>
              <a:t>50</a:t>
            </a:r>
            <a:endParaRPr lang="ru-RU" sz="3600" b="1" dirty="0"/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3886798" y="3919990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6" action="ppaction://hlinksldjump"/>
              </a:rPr>
              <a:t>10</a:t>
            </a:r>
            <a:endParaRPr lang="ru-RU" sz="3600" b="1" dirty="0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942645" y="3901755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9" action="ppaction://hlinksldjump"/>
              </a:rPr>
              <a:t>20</a:t>
            </a:r>
            <a:endParaRPr lang="ru-RU" sz="3600" b="1" dirty="0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56030" y="3901755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1" action="ppaction://hlinksldjump"/>
              </a:rPr>
              <a:t>30</a:t>
            </a:r>
            <a:endParaRPr lang="ru-RU" sz="3600" b="1" dirty="0"/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6942911" y="3882888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2" action="ppaction://hlinksldjump"/>
              </a:rPr>
              <a:t>40</a:t>
            </a:r>
            <a:endParaRPr lang="ru-RU" sz="3600" b="1" dirty="0"/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7957851" y="3861998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3" action="ppaction://hlinksldjump"/>
              </a:rPr>
              <a:t>50</a:t>
            </a:r>
            <a:endParaRPr lang="ru-RU" sz="3600" b="1" dirty="0"/>
          </a:p>
        </p:txBody>
      </p:sp>
      <p:sp>
        <p:nvSpPr>
          <p:cNvPr id="16" name="Прямоугольник 15">
            <a:hlinkClick r:id="rId14" action="ppaction://hlinksldjump"/>
          </p:cNvPr>
          <p:cNvSpPr/>
          <p:nvPr/>
        </p:nvSpPr>
        <p:spPr>
          <a:xfrm>
            <a:off x="3859135" y="4838297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4" action="ppaction://hlinksldjump"/>
              </a:rPr>
              <a:t>10</a:t>
            </a:r>
            <a:endParaRPr lang="ru-RU" sz="3600" b="1" dirty="0"/>
          </a:p>
        </p:txBody>
      </p:sp>
      <p:sp>
        <p:nvSpPr>
          <p:cNvPr id="17" name="Прямоугольник 16">
            <a:hlinkClick r:id="rId15" action="ppaction://hlinksldjump"/>
          </p:cNvPr>
          <p:cNvSpPr/>
          <p:nvPr/>
        </p:nvSpPr>
        <p:spPr>
          <a:xfrm>
            <a:off x="4933508" y="4825045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5" action="ppaction://hlinksldjump"/>
              </a:rPr>
              <a:t>20</a:t>
            </a:r>
            <a:endParaRPr lang="ru-RU" sz="3600" b="1" dirty="0"/>
          </a:p>
        </p:txBody>
      </p:sp>
      <p:sp>
        <p:nvSpPr>
          <p:cNvPr id="18" name="Прямоугольник 17">
            <a:hlinkClick r:id="rId16" action="ppaction://hlinksldjump"/>
          </p:cNvPr>
          <p:cNvSpPr/>
          <p:nvPr/>
        </p:nvSpPr>
        <p:spPr>
          <a:xfrm>
            <a:off x="5928367" y="4838297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6" action="ppaction://hlinksldjump"/>
              </a:rPr>
              <a:t>30</a:t>
            </a:r>
            <a:endParaRPr lang="ru-RU" sz="3600" b="1" dirty="0"/>
          </a:p>
        </p:txBody>
      </p:sp>
      <p:sp>
        <p:nvSpPr>
          <p:cNvPr id="19" name="Прямоугольник 18">
            <a:hlinkClick r:id="rId17" action="ppaction://hlinksldjump"/>
          </p:cNvPr>
          <p:cNvSpPr/>
          <p:nvPr/>
        </p:nvSpPr>
        <p:spPr>
          <a:xfrm>
            <a:off x="6923228" y="4811793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7" action="ppaction://hlinksldjump"/>
              </a:rPr>
              <a:t>40</a:t>
            </a:r>
            <a:endParaRPr lang="ru-RU" sz="3600" b="1" dirty="0"/>
          </a:p>
        </p:txBody>
      </p:sp>
      <p:sp>
        <p:nvSpPr>
          <p:cNvPr id="20" name="Прямоугольник 19">
            <a:hlinkClick r:id="" action="ppaction://noaction"/>
          </p:cNvPr>
          <p:cNvSpPr/>
          <p:nvPr/>
        </p:nvSpPr>
        <p:spPr>
          <a:xfrm>
            <a:off x="7944591" y="4811793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18" action="ppaction://hlinksldjump"/>
              </a:rPr>
              <a:t>50</a:t>
            </a:r>
            <a:endParaRPr lang="ru-RU" sz="3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5536" y="1988840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ОРУДИЯ</a:t>
            </a:r>
            <a:endParaRPr lang="ru-RU" sz="36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54687" y="3919990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СРАЖЕНИЯ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39002" y="294589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МЕМОРИАЛЫ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3809"/>
            <a:ext cx="3258831" cy="16561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14"/>
          <a:stretch/>
        </p:blipFill>
        <p:spPr>
          <a:xfrm>
            <a:off x="454687" y="160477"/>
            <a:ext cx="1818956" cy="1648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488010" y="4802690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ПРОФЕССИИ</a:t>
            </a:r>
            <a:endParaRPr lang="ru-RU" sz="3600" b="1" dirty="0"/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3908104" y="2954415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22" action="ppaction://hlinksldjump"/>
              </a:rPr>
              <a:t>10</a:t>
            </a:r>
            <a:endParaRPr lang="ru-RU" sz="3600" b="1" dirty="0"/>
          </a:p>
        </p:txBody>
      </p:sp>
      <p:sp>
        <p:nvSpPr>
          <p:cNvPr id="30" name="Прямоугольник 29">
            <a:hlinkClick r:id="rId4" action="ppaction://hlinksldjump"/>
          </p:cNvPr>
          <p:cNvSpPr/>
          <p:nvPr/>
        </p:nvSpPr>
        <p:spPr>
          <a:xfrm>
            <a:off x="4916216" y="2927911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23" action="ppaction://hlinksldjump"/>
              </a:rPr>
              <a:t>20</a:t>
            </a:r>
            <a:endParaRPr lang="ru-RU" sz="3600" b="1" dirty="0"/>
          </a:p>
        </p:txBody>
      </p:sp>
      <p:sp>
        <p:nvSpPr>
          <p:cNvPr id="34" name="Прямоугольник 33">
            <a:hlinkClick r:id="rId5" action="ppaction://hlinksldjump"/>
          </p:cNvPr>
          <p:cNvSpPr/>
          <p:nvPr/>
        </p:nvSpPr>
        <p:spPr>
          <a:xfrm>
            <a:off x="5924328" y="2927912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24" action="ppaction://hlinksldjump"/>
              </a:rPr>
              <a:t>30</a:t>
            </a:r>
            <a:endParaRPr lang="ru-RU" sz="3600" b="1" dirty="0"/>
          </a:p>
        </p:txBody>
      </p:sp>
      <p:sp>
        <p:nvSpPr>
          <p:cNvPr id="35" name="Прямоугольник 34">
            <a:hlinkClick r:id="rId6" action="ppaction://hlinksldjump"/>
          </p:cNvPr>
          <p:cNvSpPr/>
          <p:nvPr/>
        </p:nvSpPr>
        <p:spPr>
          <a:xfrm>
            <a:off x="6945692" y="2914659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hlinkClick r:id="rId25" action="ppaction://hlinksldjump"/>
              </a:rPr>
              <a:t>40</a:t>
            </a:r>
            <a:endParaRPr lang="ru-RU" sz="3600" b="1" dirty="0"/>
          </a:p>
        </p:txBody>
      </p:sp>
      <p:sp>
        <p:nvSpPr>
          <p:cNvPr id="36" name="Прямоугольник 35">
            <a:hlinkClick r:id="rId8" action="ppaction://hlinksldjump"/>
          </p:cNvPr>
          <p:cNvSpPr/>
          <p:nvPr/>
        </p:nvSpPr>
        <p:spPr>
          <a:xfrm>
            <a:off x="7927299" y="2927911"/>
            <a:ext cx="864096" cy="792088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hlinkClick r:id="rId26" action="ppaction://hlinksldjump"/>
              </a:rPr>
              <a:t>50</a:t>
            </a:r>
            <a:endParaRPr lang="ru-RU" sz="3600" b="1" dirty="0"/>
          </a:p>
        </p:txBody>
      </p:sp>
      <p:sp>
        <p:nvSpPr>
          <p:cNvPr id="37" name="Прямоугольник 36">
            <a:hlinkClick r:id="rId27" action="ppaction://hlinksldjump"/>
          </p:cNvPr>
          <p:cNvSpPr/>
          <p:nvPr/>
        </p:nvSpPr>
        <p:spPr>
          <a:xfrm>
            <a:off x="3927395" y="5830375"/>
            <a:ext cx="4837393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СУПЕР ИГРА</a:t>
            </a:r>
            <a:endParaRPr lang="ru-RU" sz="3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1" grpId="0" animBg="1"/>
      <p:bldP spid="32" grpId="0" animBg="1"/>
      <p:bldP spid="33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6325" y="1916832"/>
            <a:ext cx="735516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3. </a:t>
            </a:r>
            <a:r>
              <a:rPr lang="ru-RU" sz="5000" dirty="0" smtClean="0"/>
              <a:t>Какая </a:t>
            </a:r>
            <a:r>
              <a:rPr lang="ru-RU" sz="5000" dirty="0"/>
              <a:t>военная операция получила название «огненная дуга»?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СРАЖЕНИЯ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23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2492896"/>
            <a:ext cx="6285384" cy="288032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Курская дуга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СРАЖЕНИЯ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723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02746" y="2132856"/>
            <a:ext cx="7499176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4</a:t>
            </a:r>
            <a:r>
              <a:rPr lang="ru-RU" sz="5400" dirty="0" smtClean="0"/>
              <a:t>.	</a:t>
            </a:r>
            <a:r>
              <a:rPr lang="ru-RU" sz="4800" dirty="0" smtClean="0"/>
              <a:t>Это танковое сражение является самым крупным за всю историю Великой Отечественно войны? </a:t>
            </a: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976664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СРАЖЕНИЯ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89" y="15723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224" y="2492896"/>
            <a:ext cx="5509120" cy="2376264"/>
          </a:xfrm>
        </p:spPr>
        <p:txBody>
          <a:bodyPr>
            <a:normAutofit fontScale="92500"/>
          </a:bodyPr>
          <a:lstStyle/>
          <a:p>
            <a:r>
              <a:rPr lang="ru-RU" sz="6000" dirty="0" smtClean="0"/>
              <a:t>(Сражение) под Прохоровкой</a:t>
            </a:r>
            <a:endParaRPr lang="ru-RU" sz="6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976664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СРАЖЕНИЯ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55" y="207862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3"/>
            <a:ext cx="8229600" cy="4176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000" dirty="0"/>
              <a:t>5.	</a:t>
            </a:r>
            <a:r>
              <a:rPr lang="ru-RU" sz="5000" dirty="0" smtClean="0"/>
              <a:t>Завершающая </a:t>
            </a:r>
            <a:r>
              <a:rPr lang="ru-RU" sz="5400" dirty="0" smtClean="0"/>
              <a:t>наступательная </a:t>
            </a:r>
            <a:r>
              <a:rPr lang="ru-RU" sz="5400" dirty="0"/>
              <a:t>операция, проведенная советскими войсками 16 </a:t>
            </a:r>
            <a:r>
              <a:rPr lang="ru-RU" sz="5400" dirty="0" smtClean="0"/>
              <a:t>апреля-8 </a:t>
            </a:r>
            <a:r>
              <a:rPr lang="ru-RU" sz="5400" dirty="0"/>
              <a:t>мая 1945 </a:t>
            </a:r>
            <a:r>
              <a:rPr lang="ru-RU" sz="5000" dirty="0" smtClean="0"/>
              <a:t>?</a:t>
            </a:r>
            <a:endParaRPr lang="ru-RU" sz="5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СРАЖЕНИЯ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" y="143007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564904"/>
            <a:ext cx="8229600" cy="4493095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Берлинская (операция)</a:t>
            </a:r>
            <a:endParaRPr lang="ru-RU" sz="5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26469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СРАЖЕНИЯ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9" y="15723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4833924" y="3140968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hlinkClick r:id="rId4" action="ppaction://hlinksldjump"/>
              </a:rPr>
              <a:t>1</a:t>
            </a:r>
            <a:endParaRPr lang="ru-RU" sz="3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331640" y="314096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СУПЕР ИГРА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3809"/>
            <a:ext cx="3258831" cy="16561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14"/>
          <a:stretch/>
        </p:blipFill>
        <p:spPr>
          <a:xfrm>
            <a:off x="820487" y="332656"/>
            <a:ext cx="2232248" cy="2023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868144" y="3140968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hlinkClick r:id="rId8" action="ppaction://hlinksldjump"/>
              </a:rPr>
              <a:t>2</a:t>
            </a:r>
            <a:endParaRPr lang="ru-RU" sz="36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948264" y="3140968"/>
            <a:ext cx="864096" cy="792088"/>
          </a:xfrm>
          <a:prstGeom prst="rect">
            <a:avLst/>
          </a:prstGeom>
          <a:gradFill>
            <a:gsLst>
              <a:gs pos="77000">
                <a:schemeClr val="bg1"/>
              </a:gs>
              <a:gs pos="12000">
                <a:schemeClr val="tx2">
                  <a:lumMod val="60000"/>
                  <a:lumOff val="40000"/>
                </a:schemeClr>
              </a:gs>
              <a:gs pos="10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hlinkClick r:id="rId9" action="ppaction://hlinksldjump"/>
              </a:rPr>
              <a:t>3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755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1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6339" y="2060848"/>
            <a:ext cx="5976664" cy="2808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000" dirty="0" smtClean="0"/>
              <a:t>1.</a:t>
            </a:r>
            <a:r>
              <a:rPr lang="ru-RU" sz="5000" dirty="0"/>
              <a:t>	</a:t>
            </a:r>
            <a:r>
              <a:rPr lang="ru-RU" sz="5000" dirty="0" smtClean="0"/>
              <a:t>Как называлась </a:t>
            </a:r>
            <a:r>
              <a:rPr lang="ru-RU" sz="5000" dirty="0"/>
              <a:t>стратегия </a:t>
            </a:r>
            <a:r>
              <a:rPr lang="ru-RU" sz="5000" dirty="0" smtClean="0"/>
              <a:t>Немецкого вторжения </a:t>
            </a:r>
            <a:r>
              <a:rPr lang="ru-RU" sz="5000" dirty="0"/>
              <a:t>в </a:t>
            </a:r>
            <a:r>
              <a:rPr lang="ru-RU" sz="5000" dirty="0" smtClean="0"/>
              <a:t>СССР в 1941 году?</a:t>
            </a:r>
            <a:endParaRPr lang="ru-RU" sz="5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</a:rPr>
              <a:t>СУПЕР ИГРА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" y="143007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852228"/>
            <a:ext cx="5987008" cy="4493095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Блиц-</a:t>
            </a:r>
            <a:r>
              <a:rPr lang="ru-RU" sz="5400" dirty="0" err="1" smtClean="0"/>
              <a:t>криг</a:t>
            </a:r>
            <a:r>
              <a:rPr lang="ru-RU" sz="5400" dirty="0" smtClean="0"/>
              <a:t> (молниеносная война)</a:t>
            </a:r>
            <a:endParaRPr lang="ru-RU" sz="5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26469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</a:rPr>
              <a:t>СУПЕР ИГРА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9" y="157230"/>
            <a:ext cx="1536325" cy="1377815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rId4" action="ppaction://hlinksldjump" highlightClick="1"/>
          </p:cNvPr>
          <p:cNvSpPr/>
          <p:nvPr/>
        </p:nvSpPr>
        <p:spPr>
          <a:xfrm>
            <a:off x="8028384" y="6093295"/>
            <a:ext cx="792088" cy="50405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88840"/>
            <a:ext cx="4320480" cy="4493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000" dirty="0" smtClean="0"/>
              <a:t>2.</a:t>
            </a:r>
            <a:r>
              <a:rPr lang="ru-RU" sz="5000" dirty="0"/>
              <a:t>	</a:t>
            </a:r>
            <a:r>
              <a:rPr lang="ru-RU" sz="5000" dirty="0" smtClean="0"/>
              <a:t>Какой предмет отсутствует на этой картине?</a:t>
            </a:r>
            <a:endParaRPr lang="ru-RU" sz="5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</a:rPr>
              <a:t>СУПЕР ИГРА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" y="143007"/>
            <a:ext cx="1536325" cy="1377815"/>
          </a:xfrm>
          <a:prstGeom prst="rect">
            <a:avLst/>
          </a:prstGeom>
        </p:spPr>
      </p:pic>
      <p:pic>
        <p:nvPicPr>
          <p:cNvPr id="1026" name="Picture 2" descr="Картинки по запросу водружение знамени над рейхстагом картин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4896"/>
          <a:stretch/>
        </p:blipFill>
        <p:spPr bwMode="auto">
          <a:xfrm>
            <a:off x="5292080" y="1549269"/>
            <a:ext cx="3528392" cy="47561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80248" y="1549269"/>
            <a:ext cx="1524000" cy="47476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61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410" y="1772816"/>
            <a:ext cx="7083179" cy="3452159"/>
          </a:xfrm>
        </p:spPr>
        <p:txBody>
          <a:bodyPr>
            <a:normAutofit lnSpcReduction="10000"/>
          </a:bodyPr>
          <a:lstStyle/>
          <a:p>
            <a:pPr marL="514350" indent="-514350" algn="ctr">
              <a:buAutoNum type="arabicPeriod"/>
            </a:pPr>
            <a:r>
              <a:rPr lang="ru-RU" sz="4800" dirty="0" smtClean="0"/>
              <a:t>Кто, ребята, на границе </a:t>
            </a:r>
          </a:p>
          <a:p>
            <a:pPr marL="0" indent="0" algn="ctr">
              <a:buNone/>
            </a:pPr>
            <a:r>
              <a:rPr lang="ru-RU" sz="4800" dirty="0" smtClean="0"/>
              <a:t>нашу землю стережет?</a:t>
            </a:r>
          </a:p>
          <a:p>
            <a:pPr marL="0" indent="0" algn="ctr">
              <a:buNone/>
            </a:pPr>
            <a:r>
              <a:rPr lang="ru-RU" sz="4800" dirty="0" smtClean="0"/>
              <a:t>Чтоб работать и учиться </a:t>
            </a:r>
          </a:p>
          <a:p>
            <a:pPr marL="0" indent="0" algn="ctr">
              <a:buNone/>
            </a:pPr>
            <a:r>
              <a:rPr lang="ru-RU" sz="4800" dirty="0" smtClean="0"/>
              <a:t>мог спокойно наш народ?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ПРОФЕССИИ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180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906" y="1570056"/>
            <a:ext cx="3620038" cy="4493095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Знамя Победы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26469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</a:rPr>
              <a:t>СУПЕР ИГРА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9" y="157230"/>
            <a:ext cx="1536325" cy="1377815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8028384" y="6093295"/>
            <a:ext cx="792088" cy="50405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Картинки по запросу водружение знамени над рейхстагом картин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4896"/>
          <a:stretch/>
        </p:blipFill>
        <p:spPr bwMode="auto">
          <a:xfrm>
            <a:off x="4138380" y="1570056"/>
            <a:ext cx="3673980" cy="49523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0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844824"/>
            <a:ext cx="6264696" cy="4493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000" dirty="0" smtClean="0"/>
              <a:t>3.</a:t>
            </a:r>
            <a:r>
              <a:rPr lang="ru-RU" sz="5000" dirty="0"/>
              <a:t>	</a:t>
            </a:r>
            <a:r>
              <a:rPr lang="ru-RU" sz="5000" dirty="0" smtClean="0"/>
              <a:t>Назовите фамилию томича, который был комендантом рейхстага?</a:t>
            </a:r>
            <a:endParaRPr lang="ru-RU" sz="5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048672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</a:rPr>
              <a:t>СУПЕР ИГРА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" y="143007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755098"/>
            <a:ext cx="4474840" cy="4493095"/>
          </a:xfrm>
        </p:spPr>
        <p:txBody>
          <a:bodyPr>
            <a:normAutofit lnSpcReduction="10000"/>
          </a:bodyPr>
          <a:lstStyle/>
          <a:p>
            <a:r>
              <a:rPr lang="ru-RU" sz="4800" dirty="0" smtClean="0"/>
              <a:t>Зинченко (Фёдор Матвеевич)</a:t>
            </a:r>
          </a:p>
          <a:p>
            <a:endParaRPr lang="ru-RU" sz="3000" dirty="0" smtClean="0"/>
          </a:p>
          <a:p>
            <a:pPr marL="0" indent="0">
              <a:buNone/>
            </a:pPr>
            <a:r>
              <a:rPr lang="ru-RU" sz="3200" dirty="0" smtClean="0"/>
              <a:t>Справка:</a:t>
            </a:r>
          </a:p>
          <a:p>
            <a:pPr marL="0" indent="0">
              <a:buNone/>
            </a:pPr>
            <a:r>
              <a:rPr lang="ru-RU" sz="2000" dirty="0"/>
              <a:t>Фёдор Матвеевич Зинченко родился 19 сентября 1902 года в деревне </a:t>
            </a:r>
            <a:r>
              <a:rPr lang="ru-RU" sz="2000" dirty="0" err="1"/>
              <a:t>Ставсково</a:t>
            </a:r>
            <a:r>
              <a:rPr lang="ru-RU" sz="2000" dirty="0"/>
              <a:t>, ныне Кривошеинского района Томской области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26469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prstClr val="white"/>
                </a:solidFill>
              </a:rPr>
              <a:t>СУПЕР ИГРА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7230"/>
            <a:ext cx="1536325" cy="1377815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8028384" y="6093295"/>
            <a:ext cx="792088" cy="50405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Зинченко Фёдор Матвееви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13" y="1909997"/>
            <a:ext cx="3024336" cy="418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СПАСИБО ЗА УЧАСТИЕ </a:t>
            </a:r>
            <a:br>
              <a:rPr lang="ru-RU" sz="6000" b="1" dirty="0" smtClean="0"/>
            </a:br>
            <a:r>
              <a:rPr lang="ru-RU" sz="6000" b="1" dirty="0" smtClean="0"/>
              <a:t>В ИГРЕ!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4221088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2492896"/>
            <a:ext cx="5976664" cy="1584176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Пограничник(и)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ПРОФЕССИИ</a:t>
            </a:r>
            <a:endParaRPr lang="ru-RU" sz="6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3" y="15723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53325"/>
            <a:ext cx="8352928" cy="449309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2. </a:t>
            </a:r>
            <a:r>
              <a:rPr lang="ru-RU" sz="3600" dirty="0" smtClean="0"/>
              <a:t>Солдат у вражеских ворот</a:t>
            </a:r>
          </a:p>
          <a:p>
            <a:pPr marL="0" indent="0" algn="ctr">
              <a:buNone/>
            </a:pPr>
            <a:r>
              <a:rPr lang="ru-RU" sz="3600" dirty="0" smtClean="0"/>
              <a:t>Был ранен утром рано.</a:t>
            </a:r>
            <a:r>
              <a:rPr lang="ru-RU" sz="3600" dirty="0"/>
              <a:t>	</a:t>
            </a: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… его спасет, </a:t>
            </a:r>
          </a:p>
          <a:p>
            <a:pPr marL="0" indent="0" algn="ctr">
              <a:buNone/>
            </a:pPr>
            <a:r>
              <a:rPr lang="ru-RU" sz="3600" dirty="0" smtClean="0"/>
              <a:t>Он перевяжет раны!</a:t>
            </a:r>
          </a:p>
          <a:p>
            <a:pPr marL="0" indent="0" algn="ctr">
              <a:buNone/>
            </a:pPr>
            <a:r>
              <a:rPr lang="ru-RU" sz="3600" dirty="0" smtClean="0"/>
              <a:t>Он извлечет из ран солдата </a:t>
            </a:r>
          </a:p>
          <a:p>
            <a:pPr marL="0" indent="0" algn="ctr">
              <a:buNone/>
            </a:pPr>
            <a:r>
              <a:rPr lang="ru-RU" sz="3600" dirty="0" smtClean="0"/>
              <a:t>Два небольших осколка.</a:t>
            </a:r>
          </a:p>
          <a:p>
            <a:pPr marL="0" indent="0" algn="ctr">
              <a:buNone/>
            </a:pPr>
            <a:r>
              <a:rPr lang="ru-RU" sz="3600" dirty="0"/>
              <a:t> </a:t>
            </a:r>
            <a:r>
              <a:rPr lang="ru-RU" sz="3600" dirty="0" smtClean="0"/>
              <a:t>И скажет: «Унывать не надо!</a:t>
            </a:r>
          </a:p>
          <a:p>
            <a:pPr marL="0" indent="0" algn="ctr">
              <a:buNone/>
            </a:pPr>
            <a:r>
              <a:rPr lang="ru-RU" sz="3600" dirty="0" smtClean="0"/>
              <a:t>Живи, братишка, долго!»</a:t>
            </a:r>
          </a:p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endParaRPr lang="ru-RU" sz="36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ПРОФЕССИИ</a:t>
            </a:r>
            <a:endParaRPr lang="ru-RU" sz="6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55" y="157230"/>
            <a:ext cx="153632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2492896"/>
            <a:ext cx="5638189" cy="2332856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Военный врач (военврач)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ПРОФЕССИИ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" y="188303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3264" y="1575724"/>
            <a:ext cx="6635080" cy="41330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200" dirty="0" smtClean="0"/>
              <a:t>3.</a:t>
            </a:r>
            <a:r>
              <a:rPr lang="ru-RU" sz="3600" dirty="0" smtClean="0"/>
              <a:t> </a:t>
            </a:r>
            <a:r>
              <a:rPr lang="ru-RU" sz="4800" dirty="0" smtClean="0"/>
              <a:t>Они в минуты </a:t>
            </a:r>
          </a:p>
          <a:p>
            <a:pPr marL="0" indent="0" algn="ctr">
              <a:buNone/>
            </a:pPr>
            <a:r>
              <a:rPr lang="ru-RU" sz="4800" dirty="0" smtClean="0"/>
              <a:t>спускаются с небес</a:t>
            </a:r>
          </a:p>
          <a:p>
            <a:pPr marL="0" indent="0" algn="ctr">
              <a:buNone/>
            </a:pPr>
            <a:r>
              <a:rPr lang="ru-RU" sz="4800" dirty="0" smtClean="0"/>
              <a:t>Распутав парашюты, </a:t>
            </a:r>
          </a:p>
          <a:p>
            <a:pPr marL="0" indent="0" algn="ctr">
              <a:buNone/>
            </a:pPr>
            <a:r>
              <a:rPr lang="ru-RU" sz="4800" dirty="0" smtClean="0"/>
              <a:t>Прочешут темный лес, </a:t>
            </a:r>
          </a:p>
          <a:p>
            <a:pPr marL="0" indent="0" algn="ctr">
              <a:buNone/>
            </a:pPr>
            <a:r>
              <a:rPr lang="ru-RU" sz="4800" dirty="0" smtClean="0"/>
              <a:t>Овраги, горы и луга.</a:t>
            </a:r>
          </a:p>
          <a:p>
            <a:pPr marL="0" indent="0" algn="ctr">
              <a:buNone/>
            </a:pPr>
            <a:r>
              <a:rPr lang="ru-RU" sz="4800" dirty="0" smtClean="0"/>
              <a:t>Найдут опасного врага.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prstClr val="white"/>
                </a:solidFill>
              </a:rPr>
              <a:t>ПРОФЕССИИ</a:t>
            </a:r>
            <a:endParaRPr lang="ru-RU" sz="9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16288"/>
            <a:ext cx="153632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551</Words>
  <Application>Microsoft Office PowerPoint</Application>
  <PresentationFormat>Экран (4:3)</PresentationFormat>
  <Paragraphs>203</Paragraphs>
  <Slides>53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Тема Office</vt:lpstr>
      <vt:lpstr>Презентация PowerPoint</vt:lpstr>
      <vt:lpstr>ПРАВИЛА ИГРЫ</vt:lpstr>
      <vt:lpstr>ОТВЕТНЫЙ БЛАНК</vt:lpstr>
      <vt:lpstr>Презентация PowerPoint</vt:lpstr>
      <vt:lpstr>ПРОФЕССИИ</vt:lpstr>
      <vt:lpstr>ПРОФЕССИИ</vt:lpstr>
      <vt:lpstr>ПРОФЕССИИ</vt:lpstr>
      <vt:lpstr>ПРОФЕССИИ</vt:lpstr>
      <vt:lpstr>ПРОФЕССИИ</vt:lpstr>
      <vt:lpstr>ПРОФЕССИИ</vt:lpstr>
      <vt:lpstr>ПРОФЕССИИ</vt:lpstr>
      <vt:lpstr>ПРОФЕССИИ</vt:lpstr>
      <vt:lpstr>ПРОФЕССИИ</vt:lpstr>
      <vt:lpstr>ПРОФЕССИИ</vt:lpstr>
      <vt:lpstr>МЕМОРИАЛЫ</vt:lpstr>
      <vt:lpstr>МЕМОРИАЛЫ</vt:lpstr>
      <vt:lpstr>МЕМОРИАЛЫ</vt:lpstr>
      <vt:lpstr>МЕМОРИАЛЫ</vt:lpstr>
      <vt:lpstr>МЕМОРИАЛЫ</vt:lpstr>
      <vt:lpstr>МЕМОРИАЛЫ</vt:lpstr>
      <vt:lpstr>МЕМОРИАЛЫ</vt:lpstr>
      <vt:lpstr>МЕМОРИАЛЫ</vt:lpstr>
      <vt:lpstr>МЕМОРИАЛЫ</vt:lpstr>
      <vt:lpstr>МЕМОРИАЛЫ</vt:lpstr>
      <vt:lpstr>МЕМОРИАЛЫ</vt:lpstr>
      <vt:lpstr>ОРУДИЯ</vt:lpstr>
      <vt:lpstr>ОРУДИЯ</vt:lpstr>
      <vt:lpstr>ОРУДИЯ</vt:lpstr>
      <vt:lpstr>ОРУДИЯ</vt:lpstr>
      <vt:lpstr>ОРУДИЯ</vt:lpstr>
      <vt:lpstr>ОРУДИЯ</vt:lpstr>
      <vt:lpstr>ОРУДИЯ</vt:lpstr>
      <vt:lpstr>ОРУДИЯ</vt:lpstr>
      <vt:lpstr>ОРУДИЯ</vt:lpstr>
      <vt:lpstr>ОРУДИЯ</vt:lpstr>
      <vt:lpstr>СРАЖЕНИЯ</vt:lpstr>
      <vt:lpstr>СРАЖЕНИЯ</vt:lpstr>
      <vt:lpstr>СРАЖЕНИЯ</vt:lpstr>
      <vt:lpstr>СРАЖЕНИЯ</vt:lpstr>
      <vt:lpstr>СРАЖЕНИЯ</vt:lpstr>
      <vt:lpstr>СРАЖЕНИЯ</vt:lpstr>
      <vt:lpstr>СРАЖЕНИЯ</vt:lpstr>
      <vt:lpstr>СРАЖЕНИЯ</vt:lpstr>
      <vt:lpstr>СРАЖЕНИЯ</vt:lpstr>
      <vt:lpstr>СРАЖЕНИЯ</vt:lpstr>
      <vt:lpstr>Презентация PowerPoint</vt:lpstr>
      <vt:lpstr>СУПЕР ИГРА</vt:lpstr>
      <vt:lpstr>СУПЕР ИГРА</vt:lpstr>
      <vt:lpstr>СУПЕР ИГРА</vt:lpstr>
      <vt:lpstr>СУПЕР ИГРА</vt:lpstr>
      <vt:lpstr>СУПЕР ИГРА</vt:lpstr>
      <vt:lpstr>СУПЕР ИГРА</vt:lpstr>
      <vt:lpstr>СПАСИБО ЗА УЧАСТИЕ  В ИГРЕ!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 Филиппова</dc:creator>
  <cp:lastModifiedBy>user</cp:lastModifiedBy>
  <cp:revision>199</cp:revision>
  <dcterms:created xsi:type="dcterms:W3CDTF">2014-05-16T09:35:17Z</dcterms:created>
  <dcterms:modified xsi:type="dcterms:W3CDTF">2019-10-20T17:21:16Z</dcterms:modified>
</cp:coreProperties>
</file>