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4" r:id="rId12"/>
    <p:sldId id="270" r:id="rId13"/>
    <p:sldId id="271" r:id="rId14"/>
    <p:sldId id="272" r:id="rId15"/>
    <p:sldId id="260" r:id="rId16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103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416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587EC-4A3E-4030-BABC-5E0C0236501C}" type="datetimeFigureOut">
              <a:rPr lang="ko-KR" altLang="en-US" smtClean="0"/>
              <a:t>2019-10-20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B9519-C8B1-4E82-966F-744A36AA8B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5368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587EC-4A3E-4030-BABC-5E0C0236501C}" type="datetimeFigureOut">
              <a:rPr lang="ko-KR" altLang="en-US" smtClean="0"/>
              <a:t>2019-10-20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B9519-C8B1-4E82-966F-744A36AA8B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1001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9144000" cy="1052736"/>
          </a:xfrm>
        </p:spPr>
        <p:txBody>
          <a:bodyPr/>
          <a:lstStyle>
            <a:lvl1pPr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Click to edit Master title style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587EC-4A3E-4030-BABC-5E0C0236501C}" type="datetimeFigureOut">
              <a:rPr lang="ko-KR" altLang="en-US" smtClean="0"/>
              <a:t>2019-10-20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B9519-C8B1-4E82-966F-744A36AA8B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4015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587EC-4A3E-4030-BABC-5E0C0236501C}" type="datetimeFigureOut">
              <a:rPr lang="ko-KR" altLang="en-US" smtClean="0"/>
              <a:t>2019-10-20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B9519-C8B1-4E82-966F-744A36AA8B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9799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587EC-4A3E-4030-BABC-5E0C0236501C}" type="datetimeFigureOut">
              <a:rPr lang="ko-KR" altLang="en-US" smtClean="0"/>
              <a:t>2019-10-20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B9519-C8B1-4E82-966F-744A36AA8B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5900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587EC-4A3E-4030-BABC-5E0C0236501C}" type="datetimeFigureOut">
              <a:rPr lang="ko-KR" altLang="en-US" smtClean="0"/>
              <a:t>2019-10-20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B9519-C8B1-4E82-966F-744A36AA8B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4140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778"/>
            <a:ext cx="9144000" cy="1052736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587EC-4A3E-4030-BABC-5E0C0236501C}" type="datetimeFigureOut">
              <a:rPr lang="ko-KR" altLang="en-US" smtClean="0"/>
              <a:t>2019-10-20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B9519-C8B1-4E82-966F-744A36AA8B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8738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587EC-4A3E-4030-BABC-5E0C0236501C}" type="datetimeFigureOut">
              <a:rPr lang="ko-KR" altLang="en-US" smtClean="0"/>
              <a:t>2019-10-20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B9519-C8B1-4E82-966F-744A36AA8B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0371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587EC-4A3E-4030-BABC-5E0C0236501C}" type="datetimeFigureOut">
              <a:rPr lang="ko-KR" altLang="en-US" smtClean="0"/>
              <a:t>2019-10-20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B9519-C8B1-4E82-966F-744A36AA8B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6782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587EC-4A3E-4030-BABC-5E0C0236501C}" type="datetimeFigureOut">
              <a:rPr lang="ko-KR" altLang="en-US" smtClean="0"/>
              <a:t>2019-10-20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B9519-C8B1-4E82-966F-744A36AA8B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8806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6778"/>
            <a:ext cx="9144000" cy="1052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ko-KR" dirty="0" smtClean="0"/>
              <a:t> Click to edit Master title</a:t>
            </a:r>
            <a:endParaRPr lang="ko-KR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587EC-4A3E-4030-BABC-5E0C0236501C}" type="datetimeFigureOut">
              <a:rPr lang="ko-KR" altLang="en-US" smtClean="0"/>
              <a:t>2019-10-20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B9519-C8B1-4E82-966F-744A36AA8B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733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hyperlink" Target="mailto:rimoiseeva@list.ru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hyperlink" Target="javascript:;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0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7.jpg"/><Relationship Id="rId7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hyperlink" Target="javascript:;" TargetMode="External"/><Relationship Id="rId7" Type="http://schemas.openxmlformats.org/officeDocument/2006/relationships/image" Target="../media/image2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9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mamontenok-online.ru/skazki/russkie-narodnye/skazka-repka/" TargetMode="External"/><Relationship Id="rId13" Type="http://schemas.openxmlformats.org/officeDocument/2006/relationships/hyperlink" Target="http://malchishki-i-devchonki.ru/skazka-kolobok.html" TargetMode="External"/><Relationship Id="rId3" Type="http://schemas.openxmlformats.org/officeDocument/2006/relationships/hyperlink" Target="https://kladraz.ru/blogs/olga-anatolevna-litvinenko/igra-viktorina-po-skazkam.html" TargetMode="External"/><Relationship Id="rId7" Type="http://schemas.openxmlformats.org/officeDocument/2006/relationships/hyperlink" Target="http://chto-takoe-lyubov.net/stikhi-pro-kolobka/" TargetMode="External"/><Relationship Id="rId12" Type="http://schemas.openxmlformats.org/officeDocument/2006/relationships/hyperlink" Target="http://audioskazki.net/archives/4358" TargetMode="External"/><Relationship Id="rId2" Type="http://schemas.openxmlformats.org/officeDocument/2006/relationships/hyperlink" Target="https://aababy.ru/podelki/maski-iz-bumagi/skazka-repka-maska-na-golovu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alerey-room.ru/?p=36174" TargetMode="External"/><Relationship Id="rId11" Type="http://schemas.openxmlformats.org/officeDocument/2006/relationships/hyperlink" Target="https://www.detiam.com/&#1073;&#1080;&#1073;&#1083;&#1080;&#1086;&#1090;&#1077;&#1095;&#1082;&#1072;/" TargetMode="External"/><Relationship Id="rId5" Type="http://schemas.openxmlformats.org/officeDocument/2006/relationships/hyperlink" Target="https://habr.com/ru/post/381529/" TargetMode="External"/><Relationship Id="rId10" Type="http://schemas.openxmlformats.org/officeDocument/2006/relationships/hyperlink" Target="https://abbigli.ru/post/pechka-russkaia-1291810" TargetMode="External"/><Relationship Id="rId4" Type="http://schemas.openxmlformats.org/officeDocument/2006/relationships/hyperlink" Target="https://infodoski.ru/plastikovaya-dekoraciya-kolobok.-lisa-0-630-95m/" TargetMode="External"/><Relationship Id="rId9" Type="http://schemas.openxmlformats.org/officeDocument/2006/relationships/hyperlink" Target="http://pedagogtop.ru/doklady/zanyatie-v-1-klasse-skazka-o-solnechnom-zajchike.htm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4.wdp"/><Relationship Id="rId3" Type="http://schemas.microsoft.com/office/2007/relationships/hdphoto" Target="../media/hdphoto1.wdp"/><Relationship Id="rId7" Type="http://schemas.openxmlformats.org/officeDocument/2006/relationships/image" Target="../media/image9.jpg"/><Relationship Id="rId12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microsoft.com/office/2007/relationships/hdphoto" Target="../media/hdphoto3.wdp"/><Relationship Id="rId5" Type="http://schemas.openxmlformats.org/officeDocument/2006/relationships/image" Target="../media/image7.jp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microsoft.com/office/2007/relationships/hdphoto" Target="../media/hdphoto2.wdp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hyperlink" Target="javascript:;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hyperlink" Target="javascript:;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hyperlink" Target="javascript:;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ti-online.com_-_franc-peter-shubert-tretiy-iz-shesti-muzykalnyh-momentov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376" y="4365104"/>
            <a:ext cx="609600" cy="60960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23528" y="2636912"/>
            <a:ext cx="446449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ko-KR" sz="2000" dirty="0" smtClean="0"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Сценарий классного часа </a:t>
            </a:r>
            <a:r>
              <a:rPr lang="ru-RU" altLang="ko-KR" sz="2400" b="1" dirty="0" smtClean="0"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«Удивительный мир сказок»</a:t>
            </a:r>
          </a:p>
          <a:p>
            <a:pPr algn="ctr"/>
            <a:r>
              <a:rPr lang="ru-RU" altLang="ko-KR" sz="2000" dirty="0" smtClean="0"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Возрастная категория – </a:t>
            </a:r>
          </a:p>
          <a:p>
            <a:pPr algn="ctr"/>
            <a:r>
              <a:rPr lang="ru-RU" altLang="ko-KR" sz="1600" b="1" dirty="0" smtClean="0"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обучающиеся</a:t>
            </a:r>
            <a:r>
              <a:rPr lang="ru-RU" altLang="ko-KR" sz="1600" dirty="0" smtClean="0"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 </a:t>
            </a:r>
            <a:r>
              <a:rPr lang="ru-RU" altLang="ko-KR" sz="1600" b="1" dirty="0" smtClean="0"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подготовительного 1 «А» класса</a:t>
            </a:r>
            <a:endParaRPr lang="en-US" altLang="ko-KR" sz="1600" b="1" dirty="0" smtClean="0"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72008" y="44624"/>
            <a:ext cx="90364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ko-KR" i="1" dirty="0" smtClean="0"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Областное государственное бюджетное общеобразовательное учреждение</a:t>
            </a:r>
            <a:r>
              <a:rPr lang="ru-RU" altLang="ko-KR" b="1" dirty="0" smtClean="0"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altLang="ko-KR" b="1" dirty="0" smtClean="0"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«Школа-интернат для обучающихся с нарушениями слуха»</a:t>
            </a:r>
            <a:endParaRPr lang="en-US" altLang="ko-KR" b="1" dirty="0" smtClean="0"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6156176" y="5336048"/>
            <a:ext cx="289857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ko-KR" b="1" dirty="0" smtClean="0"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Автор-составитель: </a:t>
            </a:r>
          </a:p>
          <a:p>
            <a:pPr algn="r"/>
            <a:r>
              <a:rPr lang="ru-RU" altLang="ko-KR" dirty="0" smtClean="0"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Моисеева Раиса Ивановна</a:t>
            </a:r>
          </a:p>
          <a:p>
            <a:pPr algn="r"/>
            <a:r>
              <a:rPr lang="ru-RU" altLang="ko-KR" dirty="0"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у</a:t>
            </a:r>
            <a:r>
              <a:rPr lang="ru-RU" altLang="ko-KR" dirty="0" smtClean="0"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читель начальных классов</a:t>
            </a:r>
          </a:p>
          <a:p>
            <a:pPr algn="r"/>
            <a:r>
              <a:rPr lang="en-US" altLang="ko-K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  <a:hlinkClick r:id="rId5"/>
              </a:rPr>
              <a:t>rimoiseeva@list.ru</a:t>
            </a:r>
            <a:endParaRPr lang="en-US" altLang="ko-KR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  <a:p>
            <a:pPr algn="r"/>
            <a:r>
              <a:rPr lang="ru-RU" altLang="ko-KR" sz="1600" b="1" dirty="0"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г</a:t>
            </a:r>
            <a:r>
              <a:rPr lang="ru-RU" altLang="ko-KR" sz="1600" b="1" dirty="0" smtClean="0"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. Томск-2019</a:t>
            </a:r>
            <a:r>
              <a:rPr lang="en-US" altLang="ko-KR" sz="1600" b="1" dirty="0" smtClean="0"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122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8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778"/>
            <a:ext cx="9144000" cy="531902"/>
          </a:xfrm>
        </p:spPr>
        <p:txBody>
          <a:bodyPr/>
          <a:lstStyle/>
          <a:p>
            <a:pPr algn="ctr"/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картинку из сказки «Волк и семеро козлят»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c-m-textwithimage-image-6051374281" descr="https://image.jimcdn.com/app/cms/image/transf/dimension=300x1024:format=jpg/path/sf278732f8691ebec/image/if99e5101841f47e9/version/1337976326/image.jp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764704"/>
            <a:ext cx="2755599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c-m-textwithimage-image-6051384081" descr="https://image.jimcdn.com/app/cms/image/transf/dimension=300x1024:format=jpg/path/sf278732f8691ebec/image/i2c0a14f0c865980d/version/1337976812/image.jpg">
            <a:hlinkClick r:id="rId2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242" y="764704"/>
            <a:ext cx="2708902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c-m-imagesubtitle-image-6051424881" descr="https://image.jimcdn.com/app/cms/image/transf/dimension=300x10000:format=jpg/path/sf278732f8691ebec/image/i9fcb119760f0153d/version/1337978744/image.jpg">
            <a:hlinkClick r:id="rId2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456" y="775993"/>
            <a:ext cx="2860040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c-m-imagesubtitle-image-6051427281" descr="https://image.jimcdn.com/app/cms/image/transf/dimension=300x10000:format=jpg/path/sf278732f8691ebec/image/i32dd3b7cd985f48f/version/1337979073/image.jpg">
            <a:hlinkClick r:id="rId2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311" y="3770489"/>
            <a:ext cx="2729833" cy="3042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cc-m-textwithimage-image-6051424581" descr="https://image.jimcdn.com/app/cms/image/transf/dimension=300x1024:format=jpg/path/sf278732f8691ebec/image/ie55169def55ba42a/version/1337979818/image.jpg">
            <a:hlinkClick r:id="rId2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889" y="3759201"/>
            <a:ext cx="2827607" cy="305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cc-m-imagesubtitle-image-6051426581" descr="https://image.jimcdn.com/app/cms/image/transf/dimension=300x10000:format=jpg/path/sf278732f8691ebec/image/i3b31b69ba4d73969/version/1337979017/image.jpg">
            <a:hlinkClick r:id="rId2"/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08" y="3793067"/>
            <a:ext cx="2726007" cy="30203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637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778"/>
            <a:ext cx="9144000" cy="603910"/>
          </a:xfrm>
        </p:spPr>
        <p:txBody>
          <a:bodyPr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Музыкальная пауза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буги вуги – танец повторяшка дружба_(muzzila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557778"/>
            <a:ext cx="5904656" cy="6173049"/>
          </a:xfrm>
        </p:spPr>
      </p:pic>
    </p:spTree>
    <p:extLst>
      <p:ext uri="{BB962C8B-B14F-4D97-AF65-F5344CB8AC3E}">
        <p14:creationId xmlns:p14="http://schemas.microsoft.com/office/powerpoint/2010/main" val="226845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6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Сказочные фразы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764704"/>
            <a:ext cx="5626968" cy="2836911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некотором царстве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…</a:t>
            </a:r>
            <a:endParaRPr lang="ru-RU" sz="2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Скоро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сказка сказывается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…</a:t>
            </a:r>
            <a:endParaRPr lang="ru-RU" sz="2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Несёт меня лиса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…</a:t>
            </a:r>
            <a:endParaRPr lang="ru-RU" sz="2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 я там был, мёд – пиво пил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…</a:t>
            </a:r>
            <a:endParaRPr lang="ru-RU" sz="2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Стали они жить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– поживать…</a:t>
            </a:r>
            <a:endParaRPr lang="ru-RU" sz="2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056" y="2382733"/>
            <a:ext cx="4502651" cy="4502651"/>
          </a:xfrm>
          <a:prstGeom prst="rect">
            <a:avLst/>
          </a:prstGeom>
        </p:spPr>
      </p:pic>
      <p:pic>
        <p:nvPicPr>
          <p:cNvPr id="11" name="Объект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93" t="4239" r="-848" b="2911"/>
          <a:stretch/>
        </p:blipFill>
        <p:spPr>
          <a:xfrm flipH="1">
            <a:off x="35496" y="3292307"/>
            <a:ext cx="1872208" cy="35210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26" b="97989" l="2051" r="2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8" t="35444" r="71354" b="2437"/>
          <a:stretch/>
        </p:blipFill>
        <p:spPr>
          <a:xfrm flipH="1">
            <a:off x="2068290" y="4910898"/>
            <a:ext cx="1135558" cy="186711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851" b="98132" l="36230" r="638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25" t="24071" r="36173" b="1639"/>
          <a:stretch/>
        </p:blipFill>
        <p:spPr>
          <a:xfrm>
            <a:off x="4668056" y="4715201"/>
            <a:ext cx="1199173" cy="217018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61" l="251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5415" y="5695997"/>
            <a:ext cx="768040" cy="108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69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778"/>
            <a:ext cx="9144000" cy="531902"/>
          </a:xfrm>
        </p:spPr>
        <p:txBody>
          <a:bodyPr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Получите телеграмму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80102" y="2564904"/>
            <a:ext cx="4690864" cy="244827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«Спасите, нас съел серый волк!» </a:t>
            </a:r>
            <a:endParaRPr lang="ru-RU" sz="1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«Ой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я разбила золотое яичко!» </a:t>
            </a:r>
            <a:endParaRPr lang="ru-RU" sz="1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«Помогите,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сейчас мишка сядет на дом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!»</a:t>
            </a:r>
            <a:endParaRPr lang="ru-RU" sz="1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«Ужас, меня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хочет съесть 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лиса!» </a:t>
            </a:r>
            <a:endParaRPr lang="ru-RU" sz="1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«Нам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без мышки не справиться, 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где мышка!»</a:t>
            </a:r>
            <a:r>
              <a:rPr lang="ru-RU" sz="1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endParaRPr lang="ru-RU" sz="1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«Безобразие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меня выгнала лиса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из избушки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!»</a:t>
            </a:r>
            <a:endParaRPr lang="ru-RU" sz="1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9" y="1196752"/>
            <a:ext cx="4142595" cy="55925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811">
            <a:off x="2061943" y="970828"/>
            <a:ext cx="2323873" cy="151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8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778"/>
            <a:ext cx="9144000" cy="603910"/>
          </a:xfrm>
        </p:spPr>
        <p:txBody>
          <a:bodyPr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Викторина «Удивительный мир сказок»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Колобок. Сказка с картинками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2877961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c-m-textwithimage-image-6051374281" descr="https://image.jimcdn.com/app/cms/image/transf/dimension=300x1024:format=jpg/path/sf278732f8691ebec/image/if99e5101841f47e9/version/1337976326/image.jpg">
            <a:hlinkClick r:id="rId3"/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889" y="764704"/>
            <a:ext cx="2755599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c-m-imagesubtitle-image-6058040481" descr="https://image.jimcdn.com/app/cms/image/transf/dimension=300x10000:format=jpg/path/sf278732f8691ebec/image/i823e691df97ed9e5/version/1339106252/image.jpg">
            <a:hlinkClick r:id="rId3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868" y="620688"/>
            <a:ext cx="2793292" cy="3104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c-m-textwithimage-image-5862203381" descr="https://image.jimcdn.com/app/cms/image/transf/dimension=300x1024:format=jpg/path/sf278732f8691ebec/image/i739bee5bd9763768/version/1329477336/image.jpg">
            <a:hlinkClick r:id="rId3"/>
          </p:cNvPr>
          <p:cNvPicPr>
            <a:picLocks noGrp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868" y="3819061"/>
            <a:ext cx="2857500" cy="2991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Вытянули репку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2" r="6810" b="9117"/>
          <a:stretch/>
        </p:blipFill>
        <p:spPr bwMode="auto">
          <a:xfrm>
            <a:off x="6231636" y="3831771"/>
            <a:ext cx="2804860" cy="2957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cc-m-imagesubtitle-image-6037312781" descr="https://image.jimcdn.com/app/cms/image/transf/dimension=330x10000:format=jpg/path/sf278732f8691ebec/image/i243f31a6fc8fb551/version/1335994717/image.jpg">
            <a:hlinkClick r:id="rId3"/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31770"/>
            <a:ext cx="2840615" cy="29816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125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778"/>
            <a:ext cx="9144000" cy="531902"/>
          </a:xfrm>
        </p:spPr>
        <p:txBody>
          <a:bodyPr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Интернет-источники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33264"/>
            <a:ext cx="8229600" cy="5708104"/>
          </a:xfrm>
        </p:spPr>
        <p:txBody>
          <a:bodyPr>
            <a:normAutofit fontScale="70000" lnSpcReduction="20000"/>
          </a:bodyPr>
          <a:lstStyle/>
          <a:p>
            <a:pPr lvl="0" algn="just">
              <a:buFont typeface="+mj-lt"/>
              <a:buAutoNum type="arabicPeriod"/>
              <a:tabLst>
                <a:tab pos="180340" algn="l"/>
                <a:tab pos="630555" algn="l"/>
              </a:tabLst>
            </a:pPr>
            <a:r>
              <a:rPr lang="ru-RU" u="sng" dirty="0" smtClean="0">
                <a:solidFill>
                  <a:srgbClr val="0000FF"/>
                </a:solidFill>
                <a:latin typeface="Times New Roman"/>
                <a:ea typeface="Times New Roman"/>
                <a:hlinkClick r:id="rId2"/>
              </a:rPr>
              <a:t>https://aababy.ru/podelki/maski-iz-bumagi/skazka-repka-maska-na-golovu</a:t>
            </a:r>
            <a:endParaRPr lang="ru-RU" sz="2800" dirty="0" smtClean="0">
              <a:latin typeface="Times New Roman"/>
              <a:ea typeface="Times New Roman"/>
            </a:endParaRPr>
          </a:p>
          <a:p>
            <a:pPr lvl="0" algn="just">
              <a:buFont typeface="+mj-lt"/>
              <a:buAutoNum type="arabicPeriod"/>
              <a:tabLst>
                <a:tab pos="180340" algn="l"/>
                <a:tab pos="630555" algn="l"/>
              </a:tabLst>
            </a:pPr>
            <a:r>
              <a:rPr lang="ru-RU" u="sng" dirty="0" smtClean="0">
                <a:solidFill>
                  <a:srgbClr val="0000FF"/>
                </a:solidFill>
                <a:latin typeface="Times New Roman"/>
                <a:ea typeface="Times New Roman"/>
                <a:hlinkClick r:id="rId3"/>
              </a:rPr>
              <a:t>https://kladraz.ru/blogs/olga-anatolevna-litvinenko/igra-viktorina-po-skazkam.html</a:t>
            </a:r>
            <a:endParaRPr lang="ru-RU" sz="2800" dirty="0" smtClean="0">
              <a:latin typeface="Times New Roman"/>
              <a:ea typeface="Times New Roman"/>
            </a:endParaRPr>
          </a:p>
          <a:p>
            <a:pPr lvl="0" algn="just">
              <a:buFont typeface="+mj-lt"/>
              <a:buAutoNum type="arabicPeriod"/>
              <a:tabLst>
                <a:tab pos="180340" algn="l"/>
                <a:tab pos="630555" algn="l"/>
              </a:tabLst>
            </a:pPr>
            <a:r>
              <a:rPr lang="ru-RU" u="sng" dirty="0" smtClean="0">
                <a:solidFill>
                  <a:srgbClr val="0000FF"/>
                </a:solidFill>
                <a:latin typeface="Times New Roman"/>
                <a:ea typeface="Times New Roman"/>
                <a:hlinkClick r:id="rId4"/>
              </a:rPr>
              <a:t>https://infodoski.ru/plastikovaya-dekoraciya-kolobok.-lisa-0-630-95m/</a:t>
            </a:r>
            <a:endParaRPr lang="ru-RU" sz="2800" dirty="0" smtClean="0">
              <a:latin typeface="Times New Roman"/>
              <a:ea typeface="Times New Roman"/>
            </a:endParaRPr>
          </a:p>
          <a:p>
            <a:pPr lvl="0" algn="just">
              <a:buFont typeface="+mj-lt"/>
              <a:buAutoNum type="arabicPeriod"/>
              <a:tabLst>
                <a:tab pos="180340" algn="l"/>
                <a:tab pos="630555" algn="l"/>
              </a:tabLst>
            </a:pPr>
            <a:r>
              <a:rPr lang="ru-RU" u="sng" dirty="0" smtClean="0">
                <a:solidFill>
                  <a:srgbClr val="0000FF"/>
                </a:solidFill>
                <a:latin typeface="Times New Roman"/>
                <a:ea typeface="Times New Roman"/>
                <a:hlinkClick r:id="rId5"/>
              </a:rPr>
              <a:t>https://habr.com/ru/post/381529/</a:t>
            </a:r>
            <a:endParaRPr lang="ru-RU" sz="2800" dirty="0" smtClean="0">
              <a:latin typeface="Times New Roman"/>
              <a:ea typeface="Times New Roman"/>
            </a:endParaRPr>
          </a:p>
          <a:p>
            <a:pPr lvl="0" algn="just">
              <a:buFont typeface="+mj-lt"/>
              <a:buAutoNum type="arabicPeriod"/>
              <a:tabLst>
                <a:tab pos="180340" algn="l"/>
                <a:tab pos="630555" algn="l"/>
              </a:tabLst>
            </a:pPr>
            <a:r>
              <a:rPr lang="ru-RU" u="sng" dirty="0" smtClean="0">
                <a:solidFill>
                  <a:srgbClr val="0000FF"/>
                </a:solidFill>
                <a:latin typeface="Times New Roman"/>
                <a:ea typeface="Times New Roman"/>
                <a:hlinkClick r:id="rId6"/>
              </a:rPr>
              <a:t>http://galerey-room.ru/?p=36174</a:t>
            </a:r>
            <a:endParaRPr lang="ru-RU" sz="2800" dirty="0" smtClean="0">
              <a:latin typeface="Times New Roman"/>
              <a:ea typeface="Times New Roman"/>
            </a:endParaRPr>
          </a:p>
          <a:p>
            <a:pPr lvl="0" algn="just">
              <a:buFont typeface="+mj-lt"/>
              <a:buAutoNum type="arabicPeriod"/>
              <a:tabLst>
                <a:tab pos="180340" algn="l"/>
                <a:tab pos="630555" algn="l"/>
              </a:tabLst>
            </a:pPr>
            <a:r>
              <a:rPr lang="ru-RU" u="sng" dirty="0" smtClean="0">
                <a:solidFill>
                  <a:srgbClr val="0000FF"/>
                </a:solidFill>
                <a:latin typeface="Times New Roman"/>
                <a:ea typeface="Times New Roman"/>
                <a:hlinkClick r:id="rId7"/>
              </a:rPr>
              <a:t>http://chto-takoe-lyubov.net/stikhi-pro-kolobka/</a:t>
            </a:r>
            <a:endParaRPr lang="ru-RU" sz="2800" dirty="0" smtClean="0">
              <a:latin typeface="Times New Roman"/>
              <a:ea typeface="Times New Roman"/>
            </a:endParaRPr>
          </a:p>
          <a:p>
            <a:pPr lvl="0" algn="just">
              <a:buFont typeface="+mj-lt"/>
              <a:buAutoNum type="arabicPeriod"/>
              <a:tabLst>
                <a:tab pos="180340" algn="l"/>
                <a:tab pos="630555" algn="l"/>
              </a:tabLst>
            </a:pPr>
            <a:r>
              <a:rPr lang="ru-RU" u="sng" dirty="0" smtClean="0">
                <a:solidFill>
                  <a:srgbClr val="0000FF"/>
                </a:solidFill>
                <a:latin typeface="Times New Roman"/>
                <a:ea typeface="Times New Roman"/>
                <a:hlinkClick r:id="rId8"/>
              </a:rPr>
              <a:t>https://mamontenok-online.ru/skazki/russkie-narodnye/skazka-repka/</a:t>
            </a:r>
            <a:endParaRPr lang="ru-RU" sz="2800" dirty="0" smtClean="0">
              <a:latin typeface="Times New Roman"/>
              <a:ea typeface="Times New Roman"/>
            </a:endParaRPr>
          </a:p>
          <a:p>
            <a:pPr lvl="0" algn="just">
              <a:buFont typeface="+mj-lt"/>
              <a:buAutoNum type="arabicPeriod"/>
              <a:tabLst>
                <a:tab pos="180340" algn="l"/>
                <a:tab pos="630555" algn="l"/>
              </a:tabLst>
            </a:pPr>
            <a:r>
              <a:rPr lang="ru-RU" u="sng" dirty="0" smtClean="0">
                <a:solidFill>
                  <a:srgbClr val="0000FF"/>
                </a:solidFill>
                <a:latin typeface="Times New Roman"/>
                <a:ea typeface="Times New Roman"/>
                <a:hlinkClick r:id="rId9"/>
              </a:rPr>
              <a:t>http://pedagogtop.ru/doklady/zanyatie-v-1-klasse-skazka-o-solnechnom-zajchike.html</a:t>
            </a:r>
            <a:endParaRPr lang="ru-RU" sz="2800" dirty="0" smtClean="0">
              <a:latin typeface="Times New Roman"/>
              <a:ea typeface="Times New Roman"/>
            </a:endParaRPr>
          </a:p>
          <a:p>
            <a:pPr algn="just">
              <a:buFont typeface="+mj-lt"/>
              <a:buAutoNum type="arabicPeriod"/>
              <a:tabLst>
                <a:tab pos="180340" algn="l"/>
                <a:tab pos="630555" algn="l"/>
              </a:tabLst>
            </a:pPr>
            <a:r>
              <a:rPr lang="ru-RU" u="sng" dirty="0" smtClean="0">
                <a:solidFill>
                  <a:srgbClr val="0000FF"/>
                </a:solidFill>
                <a:latin typeface="Times New Roman"/>
                <a:ea typeface="Times New Roman"/>
                <a:hlinkClick r:id="rId10"/>
              </a:rPr>
              <a:t>https://abbigli.ru/post/pechka-russkaia-1291810</a:t>
            </a:r>
            <a:r>
              <a:rPr lang="ru-RU" u="sng" dirty="0" smtClean="0">
                <a:solidFill>
                  <a:srgbClr val="0000FF"/>
                </a:solidFill>
                <a:latin typeface="Times New Roman"/>
                <a:ea typeface="Times New Roman"/>
              </a:rPr>
              <a:t>. </a:t>
            </a:r>
          </a:p>
          <a:p>
            <a:pPr algn="just">
              <a:buFont typeface="+mj-lt"/>
              <a:buAutoNum type="arabicPeriod"/>
              <a:tabLst>
                <a:tab pos="180340" algn="l"/>
                <a:tab pos="630555" algn="l"/>
              </a:tabLst>
            </a:pPr>
            <a:r>
              <a:rPr lang="ru-RU" sz="2900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10 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https://www.detiam.com/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библиотечка/</a:t>
            </a:r>
            <a:endParaRPr lang="ru-RU" sz="2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900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hlinkClick r:id="rId12"/>
              </a:rPr>
              <a:t>11. http</a:t>
            </a:r>
            <a:r>
              <a:rPr lang="ru-RU" sz="2900" u="sng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hlinkClick r:id="rId12"/>
              </a:rPr>
              <a:t>://audioskazki.net/archives/4358</a:t>
            </a:r>
            <a:endParaRPr lang="ru-RU" sz="29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900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hlinkClick r:id="rId13"/>
              </a:rPr>
              <a:t>12. http</a:t>
            </a:r>
            <a:r>
              <a:rPr lang="ru-RU" sz="2900" u="sng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hlinkClick r:id="rId13"/>
              </a:rPr>
              <a:t>://malchishki-i-devchonki.ru/skazka-kolobok.html</a:t>
            </a:r>
            <a:endParaRPr lang="ru-RU" sz="29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buFont typeface="+mj-lt"/>
              <a:buAutoNum type="arabicPeriod"/>
              <a:tabLst>
                <a:tab pos="180340" algn="l"/>
                <a:tab pos="630555" algn="l"/>
              </a:tabLst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+mj-lt"/>
              <a:buAutoNum type="arabicPeriod"/>
              <a:tabLst>
                <a:tab pos="180340" algn="l"/>
                <a:tab pos="630555" algn="l"/>
              </a:tabLst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Font typeface="+mj-lt"/>
              <a:buAutoNum type="arabicPeriod"/>
              <a:tabLst>
                <a:tab pos="180340" algn="l"/>
                <a:tab pos="630555" algn="l"/>
              </a:tabLst>
            </a:pPr>
            <a:endParaRPr lang="ru-RU" u="sng" dirty="0" smtClean="0">
              <a:solidFill>
                <a:srgbClr val="0000FF"/>
              </a:solidFill>
              <a:latin typeface="Times New Roman"/>
              <a:ea typeface="Times New Roman"/>
            </a:endParaRPr>
          </a:p>
          <a:p>
            <a:pPr lvl="0" algn="just">
              <a:buFont typeface="+mj-lt"/>
              <a:buAutoNum type="arabicPeriod"/>
              <a:tabLst>
                <a:tab pos="180340" algn="l"/>
                <a:tab pos="630555" algn="l"/>
              </a:tabLst>
            </a:pPr>
            <a:endParaRPr lang="ru-RU" sz="2800" dirty="0" smtClean="0">
              <a:latin typeface="Times New Roman"/>
              <a:ea typeface="Times New Roman"/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656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15" y="-27384"/>
            <a:ext cx="9144000" cy="576064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Бармалей перепутал сказки!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0" y="764704"/>
            <a:ext cx="4462630" cy="6024551"/>
          </a:xfrm>
        </p:spPr>
      </p:pic>
      <p:sp>
        <p:nvSpPr>
          <p:cNvPr id="5" name="TextBox 4"/>
          <p:cNvSpPr txBox="1"/>
          <p:nvPr/>
        </p:nvSpPr>
        <p:spPr>
          <a:xfrm rot="4834947">
            <a:off x="3423324" y="3861918"/>
            <a:ext cx="4290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Заюшкина избушка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3848" y="2132856"/>
            <a:ext cx="4969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Волк и семеро козлят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736521">
            <a:off x="5206078" y="1890430"/>
            <a:ext cx="4027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Курочка ряба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3283022"/>
            <a:ext cx="3251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Теремок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9699902">
            <a:off x="4846396" y="4400179"/>
            <a:ext cx="36261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Колобок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8640683">
            <a:off x="5957113" y="860215"/>
            <a:ext cx="1688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Репка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05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26" b="97989" l="2051" r="2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8" t="35444" r="71354" b="2437"/>
          <a:stretch/>
        </p:blipFill>
        <p:spPr>
          <a:xfrm>
            <a:off x="3787833" y="3624253"/>
            <a:ext cx="1792279" cy="29469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851" b="98132" l="36230" r="638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25" t="24071" r="36173" b="1639"/>
          <a:stretch/>
        </p:blipFill>
        <p:spPr>
          <a:xfrm>
            <a:off x="4827085" y="980728"/>
            <a:ext cx="2193187" cy="39690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504056"/>
          </a:xfrm>
        </p:spPr>
        <p:txBody>
          <a:bodyPr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какой сказки пришли герои, как их зовут?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93" t="4239" r="-848" b="2911"/>
          <a:stretch/>
        </p:blipFill>
        <p:spPr>
          <a:xfrm flipH="1">
            <a:off x="35496" y="383431"/>
            <a:ext cx="3418904" cy="642994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034360"/>
            <a:ext cx="1430329" cy="17790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1229" y="5097712"/>
            <a:ext cx="1795264" cy="170101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661" l="251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036595"/>
            <a:ext cx="1082870" cy="152555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2" b="100000" l="15058" r="853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11" t="2986" r="15293" b="1348"/>
          <a:stretch/>
        </p:blipFill>
        <p:spPr>
          <a:xfrm>
            <a:off x="5214208" y="5871352"/>
            <a:ext cx="813375" cy="86738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322" b="99559" l="1802" r="959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496" y="5515454"/>
            <a:ext cx="1269333" cy="129792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20896" y="4221088"/>
            <a:ext cx="1606092" cy="247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2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03910"/>
          </a:xfrm>
        </p:spPr>
        <p:txBody>
          <a:bodyPr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какой сказки слова?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4070" y="623661"/>
            <a:ext cx="8712425" cy="4525963"/>
          </a:xfrm>
          <a:ln>
            <a:noFill/>
          </a:ln>
        </p:spPr>
        <p:txBody>
          <a:bodyPr>
            <a:normAutofit fontScale="700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- «Кто-кто в теремочке живёт?» </a:t>
            </a: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b="1" dirty="0" smtClean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«Не плачь, дед, не плачь, баба…» </a:t>
            </a:r>
          </a:p>
          <a:p>
            <a:pPr marL="0" indent="0" algn="r">
              <a:lnSpc>
                <a:spcPct val="115000"/>
              </a:lnSpc>
              <a:spcAft>
                <a:spcPts val="0"/>
              </a:spcAft>
              <a:buNone/>
            </a:pPr>
            <a:endParaRPr lang="ru-RU" sz="2400" dirty="0">
              <a:solidFill>
                <a:srgbClr val="FF9900"/>
              </a:solidFill>
              <a:latin typeface="Calibri"/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FF9900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ru-RU" b="1" dirty="0">
                <a:solidFill>
                  <a:srgbClr val="FF9900"/>
                </a:solidFill>
                <a:latin typeface="Times New Roman"/>
                <a:ea typeface="Calibri"/>
                <a:cs typeface="Times New Roman"/>
              </a:rPr>
              <a:t>«Тянут-потянут, вытянуть не могут» </a:t>
            </a:r>
          </a:p>
          <a:p>
            <a:pPr marL="0" indent="0" algn="r">
              <a:lnSpc>
                <a:spcPct val="115000"/>
              </a:lnSpc>
              <a:spcAft>
                <a:spcPts val="0"/>
              </a:spcAft>
              <a:buNone/>
            </a:pPr>
            <a:endParaRPr lang="ru-RU" sz="2400" dirty="0">
              <a:solidFill>
                <a:srgbClr val="0070C0"/>
              </a:solidFill>
              <a:latin typeface="Calibri"/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ru-RU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«Я от бабушки ушёл, я от дедушки ушёл…»</a:t>
            </a:r>
            <a:r>
              <a:rPr lang="ru-RU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dirty="0" smtClean="0">
              <a:solidFill>
                <a:srgbClr val="0070C0"/>
              </a:solidFill>
              <a:latin typeface="Times New Roman"/>
              <a:ea typeface="Calibri"/>
              <a:cs typeface="Times New Roman"/>
            </a:endParaRPr>
          </a:p>
          <a:p>
            <a:pPr marL="0" indent="0" algn="r">
              <a:lnSpc>
                <a:spcPct val="115000"/>
              </a:lnSpc>
              <a:spcAft>
                <a:spcPts val="0"/>
              </a:spcAft>
              <a:buNone/>
            </a:pPr>
            <a:endParaRPr lang="ru-RU" sz="2400" b="1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ru-RU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«Медведь </a:t>
            </a:r>
            <a:r>
              <a:rPr lang="ru-RU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гнал-гнал</a:t>
            </a:r>
            <a:r>
              <a:rPr lang="ru-RU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, не выгнал, и ты не выгонишь» </a:t>
            </a:r>
            <a:endParaRPr lang="ru-RU" b="1" dirty="0" smtClean="0">
              <a:solidFill>
                <a:srgbClr val="7030A0"/>
              </a:solidFill>
              <a:latin typeface="Times New Roman"/>
              <a:ea typeface="Calibri"/>
              <a:cs typeface="Times New Roman"/>
            </a:endParaRPr>
          </a:p>
          <a:p>
            <a:pPr marL="0" indent="0" algn="r">
              <a:lnSpc>
                <a:spcPct val="115000"/>
              </a:lnSpc>
              <a:spcAft>
                <a:spcPts val="0"/>
              </a:spcAft>
              <a:buNone/>
            </a:pPr>
            <a:endParaRPr lang="ru-RU" sz="24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solidFill>
                  <a:srgbClr val="663300"/>
                </a:solidFill>
                <a:latin typeface="Times New Roman"/>
                <a:ea typeface="Calibri"/>
                <a:cs typeface="Times New Roman"/>
              </a:rPr>
              <a:t>- «Отопритеся-отворитеся, ваша мать пришла, молока принесла»</a:t>
            </a:r>
            <a:r>
              <a:rPr lang="ru-RU" b="1" i="1" dirty="0">
                <a:solidFill>
                  <a:srgbClr val="66330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b="1" i="1" dirty="0" smtClean="0">
              <a:solidFill>
                <a:srgbClr val="663300"/>
              </a:solidFill>
              <a:latin typeface="Times New Roman"/>
              <a:ea typeface="Calibri"/>
              <a:cs typeface="Times New Roman"/>
            </a:endParaRPr>
          </a:p>
          <a:p>
            <a:pPr marL="0" indent="0" algn="r">
              <a:lnSpc>
                <a:spcPct val="115000"/>
              </a:lnSpc>
              <a:spcAft>
                <a:spcPts val="0"/>
              </a:spcAft>
              <a:buNone/>
            </a:pPr>
            <a:endParaRPr lang="ru-RU" sz="24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92064" y="5474841"/>
            <a:ext cx="1362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Теремок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4911551"/>
            <a:ext cx="1362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Репка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39752" y="5013176"/>
            <a:ext cx="1362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Колобок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99991" y="5149624"/>
            <a:ext cx="2273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Курочка ряба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43807" y="5661248"/>
            <a:ext cx="3015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Заюшкина избушка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35660" y="6266042"/>
            <a:ext cx="3600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Волк и семеро козлят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72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4 -0.02081 L 0.39427 -0.66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87" y="-323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07 -0.01873 L 0.61475 -0.3963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83" y="-18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61 -0.04418 L 0.50399 -0.2474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72" y="-1017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0.03146 L 0.39792 -0.2747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96" y="-1216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06 -0.03238 L 0.04271 -0.5159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" y="-2419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 -0.0104 L 0.32344 -0.2747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82" y="-13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778"/>
            <a:ext cx="9144000" cy="531902"/>
          </a:xfrm>
        </p:spPr>
        <p:txBody>
          <a:bodyPr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картинку из сказки  «Колобок»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Колобок. Сказка с картинками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71" y="620688"/>
            <a:ext cx="2877961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Колобок. Сказка с картинками.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633" y="628901"/>
            <a:ext cx="2953863" cy="2863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Колобок. Сказка с картинками.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9"/>
          <a:stretch/>
        </p:blipFill>
        <p:spPr bwMode="auto">
          <a:xfrm>
            <a:off x="179513" y="3714044"/>
            <a:ext cx="2880320" cy="309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Колобок. Сказка с картинками.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714044"/>
            <a:ext cx="2666375" cy="309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Колобок. Сказка с картинками.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7"/>
          <a:stretch/>
        </p:blipFill>
        <p:spPr bwMode="auto">
          <a:xfrm>
            <a:off x="6082633" y="3717032"/>
            <a:ext cx="2953864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Колобок. Сказка с картинками.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9" y="620689"/>
            <a:ext cx="2666374" cy="2879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620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778"/>
            <a:ext cx="9144000" cy="531902"/>
          </a:xfrm>
        </p:spPr>
        <p:txBody>
          <a:bodyPr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картинку из сказки «Репка»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Выросла репка огромная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12" b="6142"/>
          <a:stretch/>
        </p:blipFill>
        <p:spPr bwMode="auto">
          <a:xfrm>
            <a:off x="179511" y="836712"/>
            <a:ext cx="2672545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Дед с бабкой тянут репку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08" b="6507"/>
          <a:stretch/>
        </p:blipFill>
        <p:spPr bwMode="auto">
          <a:xfrm>
            <a:off x="3224347" y="836712"/>
            <a:ext cx="2712599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Дед, бабка и внучка тянут репку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18" b="13573"/>
          <a:stretch/>
        </p:blipFill>
        <p:spPr bwMode="auto">
          <a:xfrm>
            <a:off x="6228184" y="836712"/>
            <a:ext cx="2808312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Репку тянут дед, бабка, внучка и Жучка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" b="12277"/>
          <a:stretch/>
        </p:blipFill>
        <p:spPr bwMode="auto">
          <a:xfrm>
            <a:off x="179511" y="3810001"/>
            <a:ext cx="2672545" cy="3003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Дед с бабкой, внучка с Жучкой и кошка с мышкой тянут репку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3" b="10969"/>
          <a:stretch/>
        </p:blipFill>
        <p:spPr bwMode="auto">
          <a:xfrm>
            <a:off x="3155545" y="3837451"/>
            <a:ext cx="2781402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Вытянули репку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2" r="6810" b="9117"/>
          <a:stretch/>
        </p:blipFill>
        <p:spPr bwMode="auto">
          <a:xfrm>
            <a:off x="6231636" y="3831771"/>
            <a:ext cx="2804860" cy="29578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875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778"/>
            <a:ext cx="9144000" cy="531902"/>
          </a:xfrm>
        </p:spPr>
        <p:txBody>
          <a:bodyPr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картинку из сказки «Курочка ряба»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c-m-imagesubtitle-image-6037310681" descr="https://image.jimcdn.com/app/cms/image/transf/dimension=330x10000:format=jpg/path/sf278732f8691ebec/image/i926014db62d46896/version/1339107110/image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548680"/>
            <a:ext cx="2657466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c-m-imagesubtitle-image-6037313981" descr="https://image.jimcdn.com/app/cms/image/transf/none/path/sf278732f8691ebec/image/i864c0c57bdbcce75/version/1339107113/image.jpg">
            <a:hlinkClick r:id="rId2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48680"/>
            <a:ext cx="2800874" cy="287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c-m-imagesubtitle-image-6037311281" descr="https://image.jimcdn.com/app/cms/image/transf/dimension=330x10000:format=jpg/path/sf278732f8691ebec/image/iabae3f70b834c644/version/1335994503/image.jpg">
            <a:hlinkClick r:id="rId2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187" y="548680"/>
            <a:ext cx="2622309" cy="2923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cc-m-imagesubtitle-image-6037311481" descr="https://image.jimcdn.com/app/cms/image/transf/dimension=330x10000:format=jpg/path/sf278732f8691ebec/image/iad3e523403083d01/version/1335994565/image.jpg">
            <a:hlinkClick r:id="rId2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16086"/>
            <a:ext cx="2635696" cy="3243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cc-m-imagesubtitle-image-6037311981" descr="https://image.jimcdn.com/app/cms/image/transf/dimension=330x10000:format=jpg/path/sf278732f8691ebec/image/ia2df836d641de293/version/1335994626/image.jpg">
            <a:hlinkClick r:id="rId2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287" y="3505200"/>
            <a:ext cx="2847865" cy="3278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cc-m-imagesubtitle-image-6037312781" descr="https://image.jimcdn.com/app/cms/image/transf/dimension=330x10000:format=jpg/path/sf278732f8691ebec/image/i243f31a6fc8fb551/version/1335994717/image.jpg">
            <a:hlinkClick r:id="rId2"/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299" y="3573016"/>
            <a:ext cx="2678197" cy="32221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31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778"/>
            <a:ext cx="9144000" cy="531902"/>
          </a:xfrm>
        </p:spPr>
        <p:txBody>
          <a:bodyPr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картинку из сказки «Теремок»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c-m-textwithimage-image-5862203381" descr="https://image.jimcdn.com/app/cms/image/transf/dimension=300x1024:format=jpg/path/sf278732f8691ebec/image/i739bee5bd9763768/version/1329477336/image.jp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988" y="3745656"/>
            <a:ext cx="2857500" cy="2991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c-m-textwithimage-image-5861714281" descr="https://image.jimcdn.com/app/cms/image/transf/dimension=300x1024:format=jpg/path/sf278732f8691ebec/image/ie42fe9e54c879266/version/1329475012/image.jpg">
            <a:hlinkClick r:id="rId2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7"/>
            <a:ext cx="2744310" cy="3003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c-m-textwithimage-image-5862116081" descr="https://image.jimcdn.com/app/cms/image/transf/dimension=300x1024:format=jpg/path/sf278732f8691ebec/image/i01330c8bb7057264/version/1329475728/image.jpg">
            <a:hlinkClick r:id="rId2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90" y="3745655"/>
            <a:ext cx="2713632" cy="302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cc-m-textwithimage-image-5862140181" descr="https://image.jimcdn.com/app/cms/image/transf/dimension=300x1024:format=jpg/path/sf278732f8691ebec/image/iebc9f549b48332b2/version/1329476321/image.jpg">
            <a:hlinkClick r:id="rId2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112" y="3759200"/>
            <a:ext cx="2801399" cy="2987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cc-m-textwithimage-image-5862084281" descr="https://image.jimcdn.com/app/cms/image/transf/dimension=300x1024:format=jpg/path/sf278732f8691ebec/image/i9c75b3f12e249bb9/version/1329475295/image.jpg">
            <a:hlinkClick r:id="rId2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620688"/>
            <a:ext cx="2860040" cy="3003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cc-m-textwithimage-image-5862012181" descr="https://image.jimcdn.com/app/cms/image/transf/dimension=300x1024:format=jpg/path/sf278732f8691ebec/image/ic328b2d1b1621a92/version/1329475051/image.jpg">
            <a:hlinkClick r:id="rId2"/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791" y="620688"/>
            <a:ext cx="2860040" cy="30030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401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778"/>
            <a:ext cx="9144000" cy="531902"/>
          </a:xfrm>
        </p:spPr>
        <p:txBody>
          <a:bodyPr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картинку из сказки «Заюшкина избушка»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c-m-imagesubtitle-image-6058041381" descr="https://image.jimcdn.com/app/cms/image/transf/dimension=300x10000:format=jpg/path/sf278732f8691ebec/image/ia2d05c7a8f0c2f39/version/1339106419/image.jp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3680178"/>
            <a:ext cx="2890499" cy="3093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c-m-imagesubtitle-image-6058040481" descr="https://image.jimcdn.com/app/cms/image/transf/dimension=300x10000:format=jpg/path/sf278732f8691ebec/image/i823e691df97ed9e5/version/1339106252/image.jpg">
            <a:hlinkClick r:id="rId2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844" y="3691467"/>
            <a:ext cx="2793292" cy="3104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c-m-imagesubtitle-image-6058000781" descr="https://image.jimcdn.com/app/cms/image/transf/dimension=300x10000:format=jpg/path/sf278732f8691ebec/image/i540677feab4571cd/version/1339102094/image.jpg">
            <a:hlinkClick r:id="rId2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80503"/>
            <a:ext cx="2592288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c-m-imagesubtitle-image-6058022481" descr="https://image.jimcdn.com/app/cms/image/transf/dimension=300x10000:format=jpg/path/sf278732f8691ebec/image/ic4036f48ecd2d07c/version/1339104117/image.jpg">
            <a:hlinkClick r:id="rId2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625" y="680503"/>
            <a:ext cx="2797511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cc-m-imagesubtitle-image-6058026881" descr="https://image.jimcdn.com/app/cms/image/transf/dimension=300x10000:format=jpg/path/sf278732f8691ebec/image/i62931cb18f4a6ff7/version/1339104673/image.jpg">
            <a:hlinkClick r:id="rId2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448" y="680503"/>
            <a:ext cx="2860040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cc-m-imagesubtitle-image-6058031981" descr="https://image.jimcdn.com/app/cms/image/transf/dimension=300x10000:format=jpg/path/sf278732f8691ebec/image/i5429f5be1adf9818/version/1339105282/image.jpg">
            <a:hlinkClick r:id="rId2"/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59" y="3717032"/>
            <a:ext cx="2571033" cy="3067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882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1027</TotalTime>
  <Words>339</Words>
  <Application>Microsoft Office PowerPoint</Application>
  <PresentationFormat>Экран (4:3)</PresentationFormat>
  <Paragraphs>74</Paragraphs>
  <Slides>15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Office Theme</vt:lpstr>
      <vt:lpstr>Презентация PowerPoint</vt:lpstr>
      <vt:lpstr>Бармалей перепутал сказки!</vt:lpstr>
      <vt:lpstr>Из какой сказки пришли герои, как их зовут?</vt:lpstr>
      <vt:lpstr>Из какой сказки слова?</vt:lpstr>
      <vt:lpstr>Назови картинку из сказки  «Колобок»</vt:lpstr>
      <vt:lpstr>Назови картинку из сказки «Репка»</vt:lpstr>
      <vt:lpstr>Назови картинку из сказки «Курочка ряба»</vt:lpstr>
      <vt:lpstr>Назови картинку из сказки «Теремок»</vt:lpstr>
      <vt:lpstr>Назови картинку из сказки «Заюшкина избушка»</vt:lpstr>
      <vt:lpstr>Назови картинку из сказки «Волк и семеро козлят»</vt:lpstr>
      <vt:lpstr>Музыкальная пауза</vt:lpstr>
      <vt:lpstr>Сказочные фразы</vt:lpstr>
      <vt:lpstr>Получите телеграмму</vt:lpstr>
      <vt:lpstr>Викторина «Удивительный мир сказок»</vt:lpstr>
      <vt:lpstr>Интернет-источники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Раиса</cp:lastModifiedBy>
  <cp:revision>95</cp:revision>
  <dcterms:created xsi:type="dcterms:W3CDTF">2014-04-01T16:35:38Z</dcterms:created>
  <dcterms:modified xsi:type="dcterms:W3CDTF">2019-10-20T11:47:49Z</dcterms:modified>
</cp:coreProperties>
</file>