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275" r:id="rId3"/>
    <p:sldId id="256" r:id="rId4"/>
    <p:sldId id="25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1245"/>
    <a:srgbClr val="E6F8FE"/>
    <a:srgbClr val="D8EEC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703" autoAdjust="0"/>
    <p:restoredTop sz="94660"/>
  </p:normalViewPr>
  <p:slideViewPr>
    <p:cSldViewPr>
      <p:cViewPr varScale="1">
        <p:scale>
          <a:sx n="83" d="100"/>
          <a:sy n="83" d="100"/>
        </p:scale>
        <p:origin x="45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D22D-D7C2-4BC1-B25F-7D1B9BD8F50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4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9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3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18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5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9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2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2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6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8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6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8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1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DD3252-15F8-4890-9C90-502D7EABEE62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3.xml"/><Relationship Id="rId3" Type="http://schemas.openxmlformats.org/officeDocument/2006/relationships/slide" Target="slide9.xml"/><Relationship Id="rId7" Type="http://schemas.openxmlformats.org/officeDocument/2006/relationships/slide" Target="slide4.xml"/><Relationship Id="rId12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9.xml"/><Relationship Id="rId7" Type="http://schemas.openxmlformats.org/officeDocument/2006/relationships/slide" Target="slide4.xml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86050" y="2214554"/>
            <a:ext cx="3672000" cy="3672000"/>
            <a:chOff x="2786050" y="1500174"/>
            <a:chExt cx="3672000" cy="3672000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" name="Выноска с четырьмя стрелками 7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Овал 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357166"/>
            <a:ext cx="5709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Узнайте больше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nextslide" highlightClick="1"/>
          </p:cNvPr>
          <p:cNvSpPr/>
          <p:nvPr/>
        </p:nvSpPr>
        <p:spPr>
          <a:xfrm>
            <a:off x="7429520" y="6357934"/>
            <a:ext cx="1714480" cy="500066"/>
          </a:xfrm>
          <a:prstGeom prst="actionButtonBlank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Правила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928662" y="928670"/>
            <a:ext cx="7215238" cy="57150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002060"/>
                </a:solidFill>
              </a:rPr>
              <a:t>Добровольцы</a:t>
            </a:r>
            <a:r>
              <a:rPr lang="ru-RU" sz="3200" b="1" smtClean="0">
                <a:solidFill>
                  <a:srgbClr val="FF0000"/>
                </a:solidFill>
              </a:rPr>
              <a:t> мира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428596" y="404664"/>
            <a:ext cx="8286808" cy="1703682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Ему принадлежит цитата: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«Огромное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богатство идет рука об руку с большой ответственностью, обязательствами поделиться с обществом и обеспечить наилучшее распределение этих средств тем, кто в них нуждается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  <a:endParaRPr lang="en-US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Основатель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Microsoft </a:t>
            </a:r>
            <a:endParaRPr lang="en-US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503069" y="2420888"/>
            <a:ext cx="4522254" cy="3499925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Билл Гейтс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его жена </a:t>
            </a:r>
            <a:r>
              <a:rPr lang="ru-RU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Мелинда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пожертвовали акции компании на сумму в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несколько миллиардов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долларов своему частному фонду </a:t>
            </a:r>
            <a:r>
              <a:rPr lang="ru-RU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Gates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Foundation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Его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деятельность направлена на улучшение системы здравоохранения и сокращение бедности во всем мире, а также улучшение системы образования в США. </a:t>
            </a: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Фонд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выделял средства на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иммунизацию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детей Индии и стран Африки, на борьбу с малярией, а также на программу по профилактике и лечению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СПИД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и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туберкулеза</a:t>
            </a: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b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1400" b="1" i="0" cap="all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170" name="Picture 2" descr="qtu1c4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35" y="2924944"/>
            <a:ext cx="3479789" cy="2525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611560" y="500042"/>
            <a:ext cx="7743234" cy="1344782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Он пожертвовал на благотворительность в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2012 году 519 миллионов долларов (за все годы - 549 миллионов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Сегодня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он уже один из самых щедрых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филантропов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, основатель социальной сети </a:t>
            </a:r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Facebook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357158" y="2636912"/>
            <a:ext cx="5006930" cy="3721046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Свои заработанные средства Марк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Цукерберг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 предпочитает тратить на поддержку различных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образовательных проектов в США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Соучредитель популярнейшей социальной сети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Facebook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и его супруга предоставили двум своим некоммерческим организациям чуть более миллиарда долларов. Цель этих организаций —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«продвигать человеческий потенциал и содействовать равенству в таких областях, как здравоохранение, образование, научные исследования и энергетика».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6146" name="Picture 2" descr=" Фото: REUT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06804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683568" y="357166"/>
            <a:ext cx="7848872" cy="2063722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Первый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и самый ценный вклад в книжный фонд библиотеки Императорского Томского университета был сделан членом Государственного Совета, графом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…</a:t>
            </a: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Он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пожертвовал роскошную коллекцию книг, состоящую из 7523 названий и 22626 томов и оцениваемую не менее чем в 300000 руб. 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929058" y="2785403"/>
            <a:ext cx="4286280" cy="3146692"/>
          </a:xfrm>
          <a:prstGeom prst="flowChartAlternateProcess">
            <a:avLst/>
          </a:prstGeom>
          <a:solidFill>
            <a:srgbClr val="D8EE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Александр Григорьевич Строганов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 </a:t>
            </a:r>
            <a:r>
              <a:rPr lang="ru-RU" sz="1600" i="1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один из главных жертвователей на создание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Сибирского (Томского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университета. Александр Григорьевич был графом, генерал-адъютантом, государственным деятелем. Принадлежал к знаменитому роду Строгановых, девизом которого были слова: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«Отечеству принесу богатство, себе оставлю имя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».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 descr="http://museum.tsu.ru/sites/default/files/img/stud/sponsors/strogano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3" y="2564904"/>
            <a:ext cx="2120502" cy="344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42910" y="500042"/>
            <a:ext cx="7572428" cy="1416790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годы Великой Отечественной войны на собственные сбережения оплатила постройку танка Т-34 «Боевая подруга» и стала его механиком-водителем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Кто эта женщина? </a:t>
            </a:r>
          </a:p>
          <a:p>
            <a:pPr marL="28575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642910" y="3068960"/>
            <a:ext cx="5513266" cy="3146122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1400" b="1" dirty="0" smtClean="0"/>
          </a:p>
          <a:p>
            <a:pPr algn="ctr">
              <a:spcBef>
                <a:spcPct val="0"/>
              </a:spcBef>
              <a:defRPr/>
            </a:pPr>
            <a:endParaRPr lang="en-US" sz="1600" dirty="0" smtClean="0">
              <a:latin typeface="Baskerville Old Face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1200" dirty="0" smtClean="0">
              <a:solidFill>
                <a:schemeClr val="accent4">
                  <a:lumMod val="50000"/>
                </a:schemeClr>
              </a:solidFill>
              <a:latin typeface="Baskerville Old Face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Мария Васильевна Октябрьская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 (в девичестве — </a:t>
            </a:r>
            <a:r>
              <a:rPr lang="ru-RU" sz="1600" i="1" dirty="0" err="1">
                <a:solidFill>
                  <a:srgbClr val="002060"/>
                </a:solidFill>
                <a:latin typeface="Georgia" panose="02040502050405020303" pitchFamily="18" charset="0"/>
              </a:rPr>
              <a:t>Гарагуля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; 1905—1944) —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советский танкист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 Герой Советского Союза.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Имя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Марии Васильевны Октябрьской носит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Томская гимназия № 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24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Перед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входом в гимназию ей сооружён памятник, выполненный скульптором Сергеем Данилиным, а в музее школы хранятся немногочисленные реликвии и материалы об отважной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женщине.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1600" dirty="0" smtClean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1600" dirty="0" smtClean="0">
              <a:latin typeface="Baskerville Old Face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1400" b="1" dirty="0" smtClean="0"/>
          </a:p>
          <a:p>
            <a:pPr algn="ctr">
              <a:spcBef>
                <a:spcPct val="0"/>
              </a:spcBef>
              <a:defRPr/>
            </a:pPr>
            <a:endParaRPr lang="ru-RU" sz="1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Mariya Oktyabrsk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292449" cy="336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0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1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2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5" name="Прямоугольная выноска 104"/>
          <p:cNvSpPr/>
          <p:nvPr/>
        </p:nvSpPr>
        <p:spPr>
          <a:xfrm>
            <a:off x="312715" y="54807"/>
            <a:ext cx="3429024" cy="714380"/>
          </a:xfrm>
          <a:prstGeom prst="wedgeRectCallout">
            <a:avLst>
              <a:gd name="adj1" fmla="val 80771"/>
              <a:gd name="adj2" fmla="val 420645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Нажмите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на стрелку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7" name="Овал 106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Управляющая кнопка: настраиваемая 102">
            <a:hlinkClick r:id="rId13" action="ppaction://hlinksldjump" highlightClick="1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3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00"/>
                            </p:stCondLst>
                            <p:childTnLst>
                              <p:par>
                                <p:cTn id="3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15" grpId="0" animBg="1"/>
      <p:bldP spid="105" grpId="0" animBg="1"/>
      <p:bldP spid="107" grpId="0" animBg="1"/>
      <p:bldP spid="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8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0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1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2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539552" y="357166"/>
            <a:ext cx="8064896" cy="2207738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Эта императрица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возглавляла три филантропических ведомства: Ведомство учреждений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императрицы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Марии (в 1880-1917 гг.), Российское общество Красного Креста (в 1877-1917 гг.), Общество спасания на водах (в 1873-1917 гг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.).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"/>
              </a:rPr>
              <a:t> 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Считается, что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само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понятие «благотворительность» в России появилось благодаря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этой женщине. Назовите её имя.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16016" y="2852936"/>
            <a:ext cx="4032448" cy="342244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именем и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мператрицы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Марии Федоровны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связана важная страница в истории России — становление благотворительности как системы, включающей три направления: </a:t>
            </a:r>
            <a:r>
              <a:rPr lang="ru-RU" sz="1600" b="1" u="sng" dirty="0">
                <a:solidFill>
                  <a:srgbClr val="002060"/>
                </a:solidFill>
                <a:latin typeface="Georgia" panose="02040502050405020303" pitchFamily="18" charset="0"/>
              </a:rPr>
              <a:t>народное просвещение, социальное обеспечение и здравоохранение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. </a:t>
            </a:r>
            <a:endParaRPr lang="en-US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Рисунок 12" descr="https://3.bp.blogspot.com/-ftmb-DodA6Q/WmCEkScRbsI/AAAAAAAAKQY/zjCtQgCldawcDVeYeQk8UdBiZGHjzEShgCLcBGAs/s1600/2-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7"/>
            <a:ext cx="2664296" cy="333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395536" y="357166"/>
            <a:ext cx="8319868" cy="2207738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C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Альберт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Эйнштейн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назвал его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самым великим человеком XX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столетия</a:t>
            </a:r>
            <a:endParaRPr lang="en-US" dirty="0" smtClean="0">
              <a:solidFill>
                <a:srgbClr val="00206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Он известный в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20 веке  музыкант-органист, писатель, доктор философии  и  богословия получил 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медицинское 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образование, на свои средства построил  больницу и долгие годы работал в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ней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В 1952 году удостоен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Calibri"/>
                <a:cs typeface="Times New Roman"/>
              </a:rPr>
              <a:t>Нобелевской премии мира.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Кто этот доктор?</a:t>
            </a:r>
            <a:endParaRPr lang="ru-RU" dirty="0">
              <a:solidFill>
                <a:srgbClr val="C00000"/>
              </a:solidFill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624128" y="2780928"/>
            <a:ext cx="2448272" cy="3096344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endParaRPr lang="ru-RU" sz="1400" i="1" cap="all" dirty="0" smtClean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i="1" cap="all" dirty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i="1" cap="all" dirty="0" smtClean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i="1" cap="all" dirty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i="1" cap="all" dirty="0" smtClean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i="1" cap="all" dirty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i="1" cap="all" dirty="0" smtClean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i="1" cap="all" dirty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i="1" cap="all" dirty="0" smtClean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600" b="1" i="1" cap="all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b="1" i="1" cap="all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АЛЬБЕРТ </a:t>
            </a:r>
            <a:r>
              <a:rPr lang="ru-RU" sz="1600" b="1" i="1" cap="all" dirty="0">
                <a:solidFill>
                  <a:srgbClr val="C00000"/>
                </a:solidFill>
                <a:latin typeface="Georgia" panose="02040502050405020303" pitchFamily="18" charset="0"/>
              </a:rPr>
              <a:t>ШВЕЙЦЕР. </a:t>
            </a:r>
            <a:endParaRPr lang="ru-RU" sz="1600" b="1" i="1" cap="all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b="1" i="1" cap="all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ВРАЧ </a:t>
            </a:r>
            <a:r>
              <a:rPr lang="ru-RU" sz="1600" b="1" i="1" cap="all" dirty="0">
                <a:solidFill>
                  <a:srgbClr val="002060"/>
                </a:solidFill>
                <a:latin typeface="Georgia" panose="02040502050405020303" pitchFamily="18" charset="0"/>
              </a:rPr>
              <a:t>БЕЗ ГРАНИЦ</a:t>
            </a:r>
            <a:r>
              <a:rPr lang="ru-RU" sz="1600" b="1" i="1" cap="all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endParaRPr lang="ru-RU" sz="1600" i="1" cap="all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Создатель формулы: 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Ehrfurcht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vor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dem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Georgia" panose="02040502050405020303" pitchFamily="18" charset="0"/>
              </a:rPr>
              <a:t>Leben</a:t>
            </a: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(«уважение к жизни»),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означавшей,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что всякая жизнь священна, что все живое достойно жизни. </a:t>
            </a:r>
            <a:endParaRPr lang="ru-RU" sz="1600" b="1" i="1" cap="all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i="1" cap="all" dirty="0">
              <a:solidFill>
                <a:srgbClr val="000000"/>
              </a:solidFill>
              <a:effectLst/>
              <a:latin typeface="Georgia"/>
            </a:endParaRPr>
          </a:p>
          <a:p>
            <a:pPr algn="just"/>
            <a:endParaRPr lang="ru-RU" sz="1400" b="1" i="1" cap="all" dirty="0" smtClean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b="1" i="1" cap="all" dirty="0" smtClean="0">
              <a:solidFill>
                <a:srgbClr val="000000"/>
              </a:solidFill>
              <a:effectLst/>
              <a:latin typeface="Georgia"/>
            </a:endParaRPr>
          </a:p>
          <a:p>
            <a:pPr algn="just"/>
            <a:endParaRPr lang="ru-RU" sz="1400" b="1" i="1" cap="all" dirty="0" smtClean="0">
              <a:solidFill>
                <a:srgbClr val="000000"/>
              </a:solidFill>
              <a:latin typeface="Georgia"/>
            </a:endParaRPr>
          </a:p>
          <a:p>
            <a:pPr algn="just"/>
            <a:r>
              <a:rPr lang="ru-RU" sz="1400" b="1" i="1" cap="all" dirty="0" smtClean="0">
                <a:solidFill>
                  <a:srgbClr val="000000"/>
                </a:solidFill>
                <a:effectLst/>
                <a:latin typeface="Georgia"/>
              </a:rPr>
              <a:t>   </a:t>
            </a:r>
            <a:endParaRPr lang="ru-RU" sz="1400" b="1" i="1" cap="all" dirty="0">
              <a:solidFill>
                <a:srgbClr val="000000"/>
              </a:solidFill>
              <a:effectLst/>
              <a:latin typeface="Georgia"/>
            </a:endParaRPr>
          </a:p>
          <a:p>
            <a:pPr algn="just"/>
            <a:endParaRPr lang="ru-RU" sz="1400" b="1" i="1" cap="all" dirty="0" smtClean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b="1" i="1" cap="all" dirty="0">
              <a:solidFill>
                <a:srgbClr val="000000"/>
              </a:solidFill>
              <a:effectLst/>
              <a:latin typeface="Georgia"/>
            </a:endParaRPr>
          </a:p>
          <a:p>
            <a:pPr algn="just"/>
            <a:endParaRPr lang="ru-RU" sz="1400" b="1" i="1" cap="all" dirty="0" smtClean="0">
              <a:solidFill>
                <a:srgbClr val="000000"/>
              </a:solidFill>
              <a:latin typeface="Georgia"/>
            </a:endParaRPr>
          </a:p>
          <a:p>
            <a:pPr algn="just"/>
            <a:endParaRPr lang="ru-RU" sz="1400" b="1" i="0" cap="all" dirty="0">
              <a:solidFill>
                <a:srgbClr val="000000"/>
              </a:solidFill>
              <a:effectLst/>
              <a:latin typeface="Trebuchet MS"/>
            </a:endParaRPr>
          </a:p>
        </p:txBody>
      </p:sp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6300192" y="2780928"/>
            <a:ext cx="2415212" cy="3096344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georgia"/>
              </a:rPr>
              <a:t>В 1952 </a:t>
            </a:r>
            <a:r>
              <a:rPr lang="ru-RU" sz="1600" dirty="0">
                <a:solidFill>
                  <a:srgbClr val="002060"/>
                </a:solidFill>
                <a:latin typeface="georgia"/>
              </a:rPr>
              <a:t>ему </a:t>
            </a:r>
            <a:r>
              <a:rPr lang="ru-RU" sz="1600" dirty="0" smtClean="0">
                <a:solidFill>
                  <a:srgbClr val="002060"/>
                </a:solidFill>
                <a:latin typeface="georgia"/>
              </a:rPr>
              <a:t>была присуждена </a:t>
            </a:r>
            <a:r>
              <a:rPr lang="ru-RU" sz="1600" b="1" dirty="0" smtClean="0">
                <a:solidFill>
                  <a:srgbClr val="C00000"/>
                </a:solidFill>
                <a:latin typeface="georgia"/>
              </a:rPr>
              <a:t>Нобелевская премия мира</a:t>
            </a:r>
            <a:r>
              <a:rPr lang="ru-RU" sz="1600" dirty="0" smtClean="0">
                <a:solidFill>
                  <a:srgbClr val="000000"/>
                </a:solidFill>
                <a:latin typeface="georgia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georgia"/>
              </a:rPr>
              <a:t>которую он потратил </a:t>
            </a:r>
            <a:r>
              <a:rPr lang="ru-RU" sz="1600" dirty="0">
                <a:solidFill>
                  <a:srgbClr val="002060"/>
                </a:solidFill>
                <a:latin typeface="georgia"/>
              </a:rPr>
              <a:t>на постройку </a:t>
            </a:r>
            <a:r>
              <a:rPr lang="ru-RU" sz="1600" dirty="0" smtClean="0">
                <a:solidFill>
                  <a:srgbClr val="002060"/>
                </a:solidFill>
                <a:latin typeface="georgia"/>
              </a:rPr>
              <a:t>лепрозория в местечке Ламбарене, Экваториальная Африка, где он жил и работал.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Альберт Швейцер (Albert Schweitzer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238125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539552" y="404664"/>
            <a:ext cx="8064896" cy="1944216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Эту принцессу называли </a:t>
            </a: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«Королевой сердец»</a:t>
            </a: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При её участии были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созданы сотни благотворительных фондов в разных странах.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Она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поддерживала организации, которые помогали больным СПИДом,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миссию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по проказе, детскую больницу «Грейт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Ормоннд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 Стрит </a:t>
            </a:r>
            <a:r>
              <a:rPr lang="ru-RU" dirty="0" err="1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Хоспитал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»,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Английский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Национальный Балет и многие другие.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995936" y="2348880"/>
            <a:ext cx="4790906" cy="4509119"/>
          </a:xfrm>
          <a:prstGeom prst="horizontalScroll">
            <a:avLst/>
          </a:prstGeom>
          <a:solidFill>
            <a:srgbClr val="FAD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vi-VN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Диана</a:t>
            </a:r>
            <a:r>
              <a:rPr lang="vi-VN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, принцесса </a:t>
            </a:r>
            <a:r>
              <a:rPr lang="vi-VN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Уэльская</a:t>
            </a:r>
            <a:endParaRPr lang="ru-RU" sz="16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(1961-1997)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 сентябре 1997 года на пожертвования и доходы от продажи памятных сувениров, включая </a:t>
            </a:r>
            <a:r>
              <a:rPr lang="ru-RU" sz="16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сингл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британского исполнителя Элтона Джона «Свеча на ветру», посвященный принцессе, был основан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Мемориальный фонд имени принцессы Дианы Уэльской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настоящее время работу фонда курируют сыновья принцессы Дианы – принц Уильям и принц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Гарри.</a:t>
            </a:r>
            <a:endParaRPr lang="en-US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3" y="2492897"/>
            <a:ext cx="2808312" cy="1638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philanthropy.ru/content/uploads/2017/08/19059992_1358657227521034_6457343027498131922_n-600x38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0" y="4190845"/>
            <a:ext cx="3189458" cy="205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7643834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714348" y="428604"/>
            <a:ext cx="7572428" cy="1920276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Императорское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Человеколюбивое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общество было основано в 1816 году рескриптом Российского императора как «Благодетельное общество» для оказания бедным «вспоможения всякого рода» на добровольные частные пожертвования и призванное оказывать помощь нуждающимся.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Назовите императора-основателя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75856" y="3071810"/>
            <a:ext cx="5010920" cy="29494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endParaRPr lang="ru-RU" sz="16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Александр </a:t>
            </a:r>
            <a:r>
              <a:rPr lang="en-US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I</a:t>
            </a: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Из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личных средств императора обществу было выделено 24 тысячи рублей. Впоследствии сумма была увеличена до 40 тысяч. </a:t>
            </a: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Первым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Главным попечителем общества был князь А. Н. Голицын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счету этого общества находились богадельни, дома бесплатных и дешевых квартир, ночлежные приюты, народные столовые, швейные мастерские, амбулатории и больницы. </a:t>
            </a:r>
            <a:b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Открытка с изображением императора Александра I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8" y="2492896"/>
            <a:ext cx="2238375" cy="3528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57224" y="476672"/>
            <a:ext cx="7358114" cy="1728192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Этот доктор жил при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тюремных больницах и всю свою жизнь положил на то, чтобы облегчить страдания самых отвергнутых и униженных членов общества, за что и получил прозвище «святой доктор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».</a:t>
            </a: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/>
              </a:rPr>
              <a:t>Он писал: «Счастье - не в желании быть счастливым, а в том, чтобы делать счастливыми других».</a:t>
            </a:r>
            <a:endParaRPr kumimoji="0" lang="ru-RU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57158" y="2412993"/>
            <a:ext cx="5214974" cy="3566466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Врач </a:t>
            </a:r>
            <a:r>
              <a:rPr lang="ru-RU" sz="16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Гааз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 Федор Петрович </a:t>
            </a:r>
            <a:endParaRPr lang="ru-RU" sz="16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настоящее имя Фридрих Иосиф) в свое время, по словам русского адвоката А. Ф. Кони, «столкнувшись со страшным миром тюрем и пересылок, испытал сильнейшее потрясение и навсегда перестал жить для себя». Именно ему принадлежит девиз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«Спешите делать добро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!».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 2011 г. римско-католическая церковь начала процесс 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канонизации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 доктора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Гааза</a:t>
            </a:r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AutoShape 2" descr="Haa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86309"/>
            <a:ext cx="2808312" cy="3552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7715272" y="6357934"/>
            <a:ext cx="500066" cy="50006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642910" y="357166"/>
            <a:ext cx="7715304" cy="2207738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Католическая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монахиня, основательница женской монашеской конгрегации сестёр - миссионерок любви, занимающейся служением бедным и больным.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285750" lvl="0" indent="-28575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Лауреат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+mj-cs"/>
              </a:rPr>
              <a:t>Нобелевской премии мира. В 2003 году причислена католической церковью к лику блаженных, 4 сентября 2016 года - канонизирована. </a:t>
            </a:r>
            <a:endParaRPr lang="ru-RU" dirty="0" smtClean="0">
              <a:solidFill>
                <a:srgbClr val="002060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75856" y="3071810"/>
            <a:ext cx="5010920" cy="29494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6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Тереза Калькуттская известная во всём мире как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мать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Тереза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Она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создала правила, которые позволяли бы человеку поступать правильно, – их назвали «10 заповедей матери Терезы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».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600" dirty="0">
                <a:solidFill>
                  <a:srgbClr val="C00000"/>
                </a:solidFill>
                <a:latin typeface="Georgia" panose="02040502050405020303" pitchFamily="18" charset="0"/>
              </a:rPr>
              <a:t>Мир начинается с наших поступков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– вот что она пыталась доказать своими делами и речами.</a:t>
            </a:r>
            <a:endParaRPr lang="ru-RU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https://www.oilpaintingsgallery.com/ProdImages/Mother-Teresa--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2046897" cy="323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2020</TotalTime>
  <Words>722</Words>
  <Application>Microsoft Office PowerPoint</Application>
  <PresentationFormat>Экран (4:3)</PresentationFormat>
  <Paragraphs>95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Baskerville Old Face</vt:lpstr>
      <vt:lpstr>Calibri</vt:lpstr>
      <vt:lpstr>georgia</vt:lpstr>
      <vt:lpstr>georgia</vt:lpstr>
      <vt:lpstr>Times New Roman</vt:lpstr>
      <vt:lpstr>Trebuchet MS</vt:lpstr>
      <vt:lpstr>Verdana</vt:lpstr>
      <vt:lpstr>Wingdings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pkv</cp:lastModifiedBy>
  <cp:revision>256</cp:revision>
  <dcterms:created xsi:type="dcterms:W3CDTF">2010-02-14T08:29:43Z</dcterms:created>
  <dcterms:modified xsi:type="dcterms:W3CDTF">2018-10-15T02:46:53Z</dcterms:modified>
</cp:coreProperties>
</file>