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66"/>
    <a:srgbClr val="D60093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9F06-7E64-4766-8512-75F1E2B0FB3C}" type="datetimeFigureOut">
              <a:rPr lang="ru-RU" smtClean="0"/>
              <a:t>07.05.2018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7D915-B02B-47B1-BEB4-B33D51898A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36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9F06-7E64-4766-8512-75F1E2B0FB3C}" type="datetimeFigureOut">
              <a:rPr lang="ru-RU" smtClean="0"/>
              <a:t>07.05.2018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7D915-B02B-47B1-BEB4-B33D51898A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202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9F06-7E64-4766-8512-75F1E2B0FB3C}" type="datetimeFigureOut">
              <a:rPr lang="ru-RU" smtClean="0"/>
              <a:t>07.05.2018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7D915-B02B-47B1-BEB4-B33D51898A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301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9F06-7E64-4766-8512-75F1E2B0FB3C}" type="datetimeFigureOut">
              <a:rPr lang="ru-RU" smtClean="0"/>
              <a:t>07.05.2018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7D915-B02B-47B1-BEB4-B33D51898A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94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9F06-7E64-4766-8512-75F1E2B0FB3C}" type="datetimeFigureOut">
              <a:rPr lang="ru-RU" smtClean="0"/>
              <a:t>07.05.2018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7D915-B02B-47B1-BEB4-B33D51898A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673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9F06-7E64-4766-8512-75F1E2B0FB3C}" type="datetimeFigureOut">
              <a:rPr lang="ru-RU" smtClean="0"/>
              <a:t>07.05.2018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7D915-B02B-47B1-BEB4-B33D51898A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510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9F06-7E64-4766-8512-75F1E2B0FB3C}" type="datetimeFigureOut">
              <a:rPr lang="ru-RU" smtClean="0"/>
              <a:t>07.05.2018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7D915-B02B-47B1-BEB4-B33D51898A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916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9F06-7E64-4766-8512-75F1E2B0FB3C}" type="datetimeFigureOut">
              <a:rPr lang="ru-RU" smtClean="0"/>
              <a:t>07.05.2018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7D915-B02B-47B1-BEB4-B33D51898A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267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9F06-7E64-4766-8512-75F1E2B0FB3C}" type="datetimeFigureOut">
              <a:rPr lang="ru-RU" smtClean="0"/>
              <a:t>07.05.2018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7D915-B02B-47B1-BEB4-B33D51898A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089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9F06-7E64-4766-8512-75F1E2B0FB3C}" type="datetimeFigureOut">
              <a:rPr lang="ru-RU" smtClean="0"/>
              <a:t>07.05.2018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7D915-B02B-47B1-BEB4-B33D51898A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140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9F06-7E64-4766-8512-75F1E2B0FB3C}" type="datetimeFigureOut">
              <a:rPr lang="ru-RU" smtClean="0"/>
              <a:t>07.05.2018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7D915-B02B-47B1-BEB4-B33D51898A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681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99F06-7E64-4766-8512-75F1E2B0FB3C}" type="datetimeFigureOut">
              <a:rPr lang="ru-RU" smtClean="0"/>
              <a:t>07.05.2018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7D915-B02B-47B1-BEB4-B33D51898A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856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8552" y="299403"/>
            <a:ext cx="9144000" cy="1053909"/>
          </a:xfrm>
        </p:spPr>
        <p:txBody>
          <a:bodyPr/>
          <a:lstStyle/>
          <a:p>
            <a:r>
              <a:rPr lang="ru-RU" b="1" dirty="0" smtClean="0">
                <a:latin typeface="Monotype Corsiva" panose="03010101010201010101" pitchFamily="66" charset="0"/>
              </a:rPr>
              <a:t>Классный час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33288" y="1773936"/>
            <a:ext cx="5907024" cy="3547872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solidFill>
                  <a:srgbClr val="339966"/>
                </a:solidFill>
                <a:latin typeface="Monotype Corsiva" panose="03010101010201010101" pitchFamily="66" charset="0"/>
              </a:rPr>
              <a:t>«Впереди у нас </a:t>
            </a:r>
            <a:r>
              <a:rPr lang="ru-RU" sz="8000" dirty="0" smtClean="0">
                <a:solidFill>
                  <a:srgbClr val="339966"/>
                </a:solidFill>
                <a:latin typeface="Monotype Corsiva" panose="03010101010201010101" pitchFamily="66" charset="0"/>
              </a:rPr>
              <a:t>– </a:t>
            </a:r>
            <a:r>
              <a:rPr lang="ru-RU" sz="8000" b="1" dirty="0" smtClean="0">
                <a:solidFill>
                  <a:srgbClr val="D60093"/>
                </a:solidFill>
                <a:latin typeface="Monotype Corsiva" panose="03010101010201010101" pitchFamily="66" charset="0"/>
              </a:rPr>
              <a:t>пятый класс!»</a:t>
            </a:r>
            <a:endParaRPr lang="ru-RU" sz="8000" b="1" dirty="0">
              <a:solidFill>
                <a:srgbClr val="D60093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026" name="Picture 2" descr="ÐÐ°ÑÑÐ¸Ð½ÐºÐ¸ Ð¿Ð¾ Ð·Ð°Ð¿ÑÐ¾ÑÑ ÐºÐ°ÑÑÐ¸Ð½ÐºÐ¸ Ð²Ð¿ÐµÑÐµÐ´Ð¸ Ñ Ð½Ð°Ñ Ð¿ÑÑÑÐ¹ ÐºÐ»Ð°ÑÑ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" y="1636776"/>
            <a:ext cx="5431009" cy="406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474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0585"/>
            <a:ext cx="10515600" cy="15901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Monotype Corsiva" panose="03010101010201010101" pitchFamily="66" charset="0"/>
              </a:rPr>
              <a:t>Тихонова Алёна Михайловна</a:t>
            </a:r>
            <a:br>
              <a:rPr lang="ru-RU" dirty="0" smtClean="0">
                <a:latin typeface="Monotype Corsiva" panose="03010101010201010101" pitchFamily="66" charset="0"/>
              </a:rPr>
            </a:br>
            <a:r>
              <a:rPr lang="ru-RU" dirty="0" err="1" smtClean="0">
                <a:latin typeface="Monotype Corsiva" panose="03010101010201010101" pitchFamily="66" charset="0"/>
              </a:rPr>
              <a:t>Керб</a:t>
            </a:r>
            <a:r>
              <a:rPr lang="ru-RU" dirty="0" smtClean="0">
                <a:latin typeface="Monotype Corsiva" panose="03010101010201010101" pitchFamily="66" charset="0"/>
              </a:rPr>
              <a:t> Артур </a:t>
            </a:r>
            <a:r>
              <a:rPr lang="ru-RU" dirty="0" err="1" smtClean="0">
                <a:latin typeface="Monotype Corsiva" panose="03010101010201010101" pitchFamily="66" charset="0"/>
              </a:rPr>
              <a:t>Мартынович</a:t>
            </a:r>
            <a:r>
              <a:rPr lang="ru-RU" dirty="0" smtClean="0">
                <a:latin typeface="Monotype Corsiva" panose="03010101010201010101" pitchFamily="66" charset="0"/>
              </a:rPr>
              <a:t/>
            </a:r>
            <a:br>
              <a:rPr lang="ru-RU" dirty="0" smtClean="0">
                <a:latin typeface="Monotype Corsiva" panose="03010101010201010101" pitchFamily="66" charset="0"/>
              </a:rPr>
            </a:br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407075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Monotype Corsiva" panose="03010101010201010101" pitchFamily="66" charset="0"/>
              </a:rPr>
              <a:t>Соснин Александр Иванович</a:t>
            </a:r>
            <a:br>
              <a:rPr lang="ru-RU" dirty="0" smtClean="0">
                <a:latin typeface="Monotype Corsiva" panose="03010101010201010101" pitchFamily="66" charset="0"/>
              </a:rPr>
            </a:br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373" y="1353312"/>
            <a:ext cx="7205700" cy="4823651"/>
          </a:xfrm>
        </p:spPr>
      </p:pic>
    </p:spTree>
    <p:extLst>
      <p:ext uri="{BB962C8B-B14F-4D97-AF65-F5344CB8AC3E}">
        <p14:creationId xmlns:p14="http://schemas.microsoft.com/office/powerpoint/2010/main" val="3303865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ÐºÐ°ÑÑÐ¸Ð½ÐºÐ¸ ÑÐºÐ¾Ð»ÑÐ½Ð°Ñ ÑÐ¾ÑÐ¼Ð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18" y="0"/>
            <a:ext cx="3093896" cy="400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Ð°ÑÑÐ¸Ð½ÐºÐ¸ Ð¿Ð¾ Ð·Ð°Ð¿ÑÐ¾ÑÑ ÐºÐ°ÑÑÐ¸Ð½ÐºÐ¸ ÑÐºÐ¾Ð»ÑÐ½Ð°Ñ ÑÐ¾ÑÐ¼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979" y="0"/>
            <a:ext cx="3721481" cy="372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Ð°ÑÑÐ¸Ð½ÐºÐ¸ Ð¿Ð¾ Ð·Ð°Ð¿ÑÐ¾ÑÑ ÐºÐ°ÑÑÐ¸Ð½ÐºÐ¸ ÑÐºÐ¾Ð»ÑÐ½Ð°Ñ ÑÐ¾ÑÐ¼Ð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288" y="3095387"/>
            <a:ext cx="2231136" cy="376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ÐÐ°ÑÑÐ¸Ð½ÐºÐ¸ Ð¿Ð¾ Ð·Ð°Ð¿ÑÐ¾ÑÑ ÐºÐ°ÑÑÐ¸Ð½ÐºÐ¸ ÑÐºÐ¾Ð»ÑÐ½Ð°Ñ ÑÐ¾ÑÐ¼Ð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312" y="3509104"/>
            <a:ext cx="5958888" cy="334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ÐÐ°ÑÑÐ¸Ð½ÐºÐ¸ Ð¿Ð¾ Ð·Ð°Ð¿ÑÐ¾ÑÑ ÐºÐ°ÑÑÐ¸Ð½ÐºÐ¸ ÑÐºÐ¾Ð»ÑÐ½Ð°Ñ ÑÐ¾ÑÐ¼Ð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6" y="4227522"/>
            <a:ext cx="3205053" cy="213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ÐÐ°ÑÑÐ¸Ð½ÐºÐ¸ Ð¿Ð¾ Ð·Ð°Ð¿ÑÐ¾ÑÑ ÐºÐ°ÑÑÐ¸Ð½ÐºÐ¸ ÑÐºÐ¾Ð»ÑÐ½Ð°Ñ ÑÐ¾ÑÐ¼Ð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423" y="181359"/>
            <a:ext cx="3214001" cy="291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162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7056" y="154813"/>
            <a:ext cx="7348728" cy="641972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38 Одежда обучающихся. Форменная одежда и иное вещевое имущество (обмундирование) обучающихся</a:t>
            </a:r>
            <a:br>
              <a:rPr lang="ru-RU" sz="2800" b="1" dirty="0" smtClean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100" dirty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100" dirty="0" smtClean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r>
              <a:rPr lang="ru-RU" sz="3100" dirty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осуществляющие образовательную деятельность, </a:t>
            </a:r>
            <a: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вправе </a:t>
            </a:r>
            <a:r>
              <a:rPr lang="ru-RU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устанавливать </a:t>
            </a:r>
            <a: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одежде обучающихся</a:t>
            </a:r>
            <a:r>
              <a:rPr lang="ru-RU" sz="3100" dirty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 </a:t>
            </a:r>
            <a:r>
              <a:rPr lang="ru-RU" sz="3100" dirty="0" smtClean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</a:t>
            </a:r>
            <a:br>
              <a:rPr lang="ru-RU" sz="3100" dirty="0" smtClean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100" dirty="0" smtClean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dirty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ее общему виду, </a:t>
            </a:r>
            <a:r>
              <a:rPr lang="ru-RU" sz="3100" b="1" dirty="0" smtClean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цвету</a:t>
            </a:r>
            <a:r>
              <a:rPr lang="ru-RU" sz="3100" b="1" dirty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100" b="1" dirty="0" smtClean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фасону</a:t>
            </a:r>
            <a:r>
              <a:rPr lang="ru-RU" sz="3100" b="1" dirty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100" b="1" dirty="0" smtClean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видам </a:t>
            </a:r>
            <a:r>
              <a:rPr lang="ru-RU" sz="3100" b="1" dirty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одежды обучающихся, </a:t>
            </a:r>
            <a:r>
              <a:rPr lang="ru-RU" sz="3100" b="1" dirty="0" smtClean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знакам </a:t>
            </a:r>
            <a:r>
              <a:rPr lang="ru-RU" sz="3100" b="1" dirty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отличия, </a:t>
            </a:r>
            <a:r>
              <a:rPr lang="ru-RU" sz="3100" b="1" dirty="0" smtClean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 </a:t>
            </a:r>
            <a:r>
              <a:rPr lang="ru-RU" sz="3100" b="1" dirty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ее </a:t>
            </a:r>
            <a:r>
              <a:rPr lang="ru-RU" sz="3100" b="1" dirty="0" smtClean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ношения</a:t>
            </a:r>
            <a:r>
              <a:rPr lang="ru-RU" sz="3100" dirty="0" smtClean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3100" dirty="0" smtClean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2050" name="Picture 2" descr="ÐÐ°ÑÑÐ¸Ð½ÐºÐ¸ Ð¿Ð¾ Ð·Ð°Ð¿ÑÐ¾ÑÑ ÐºÐ°ÑÑÐ¸Ð½ÐºÐ¸ Ð·Ð°ÐºÐ¾Ð½ Ð Ð¤ Ð¾Ð± Ð¾Ð±ÑÐ°Ð·Ð¾Ð²Ð°Ð½Ð¸Ð¸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05" y="365125"/>
            <a:ext cx="287600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895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4192" y="0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школьной форме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2544" y="953293"/>
            <a:ext cx="7711440" cy="56625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3.3.1. </a:t>
            </a:r>
            <a:r>
              <a:rPr lang="ru-RU" b="1" dirty="0">
                <a:solidFill>
                  <a:srgbClr val="0070C0"/>
                </a:solidFill>
              </a:rPr>
              <a:t>Мальчики, юноши: </a:t>
            </a:r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dirty="0" smtClean="0"/>
              <a:t> </a:t>
            </a:r>
            <a:r>
              <a:rPr lang="ru-RU" dirty="0"/>
              <a:t>костюм "двойка" или "тройка" темно-синего, темно-серого, черного, серого, коричневого цвета; </a:t>
            </a:r>
            <a:endParaRPr lang="ru-RU" dirty="0" smtClean="0"/>
          </a:p>
          <a:p>
            <a:r>
              <a:rPr lang="ru-RU" dirty="0"/>
              <a:t>о</a:t>
            </a:r>
            <a:r>
              <a:rPr lang="ru-RU" dirty="0" smtClean="0"/>
              <a:t>днотонная мужская </a:t>
            </a:r>
            <a:r>
              <a:rPr lang="ru-RU" dirty="0"/>
              <a:t>сорочка (</a:t>
            </a:r>
            <a:r>
              <a:rPr lang="ru-RU" dirty="0" smtClean="0"/>
              <a:t>рубашка)</a:t>
            </a:r>
            <a:r>
              <a:rPr lang="ru-RU" dirty="0"/>
              <a:t> или </a:t>
            </a:r>
            <a:r>
              <a:rPr lang="ru-RU" dirty="0" smtClean="0"/>
              <a:t>неярких </a:t>
            </a:r>
            <a:r>
              <a:rPr lang="ru-RU" dirty="0"/>
              <a:t>тонов</a:t>
            </a:r>
            <a:r>
              <a:rPr lang="ru-RU" dirty="0" smtClean="0"/>
              <a:t>, </a:t>
            </a:r>
          </a:p>
          <a:p>
            <a:r>
              <a:rPr lang="ru-RU" dirty="0" smtClean="0"/>
              <a:t>туфли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джинсы </a:t>
            </a:r>
            <a:r>
              <a:rPr lang="ru-RU" dirty="0"/>
              <a:t>черного, темно-синего цвета без декоративных элементов (классические); </a:t>
            </a:r>
            <a:endParaRPr lang="ru-RU" dirty="0" smtClean="0"/>
          </a:p>
          <a:p>
            <a:r>
              <a:rPr lang="ru-RU" dirty="0" smtClean="0"/>
              <a:t>однотонный </a:t>
            </a:r>
            <a:r>
              <a:rPr lang="ru-RU" dirty="0"/>
              <a:t>без надписей </a:t>
            </a:r>
            <a:r>
              <a:rPr lang="ru-RU" dirty="0" smtClean="0"/>
              <a:t>или с геометрическим </a:t>
            </a:r>
            <a:r>
              <a:rPr lang="ru-RU" dirty="0"/>
              <a:t>рисунком (ромб, полоска</a:t>
            </a:r>
            <a:r>
              <a:rPr lang="ru-RU" dirty="0" smtClean="0"/>
              <a:t>) пуловер</a:t>
            </a:r>
            <a:r>
              <a:rPr lang="ru-RU" dirty="0"/>
              <a:t>, свитер, жилет; </a:t>
            </a:r>
          </a:p>
        </p:txBody>
      </p:sp>
      <p:pic>
        <p:nvPicPr>
          <p:cNvPr id="3074" name="Picture 2" descr="ÐÐ°ÑÑÐ¸Ð½ÐºÐ¸ Ð¿Ð¾ Ð·Ð°Ð¿ÑÐ¾ÑÑ ÑÐºÐ¾Ð»ÑÐ½Ð°Ñ ÑÐ¾ÑÐ¼Ð° Ð¼Ð°Ð»ÑÑÐ¸Ðº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3293"/>
            <a:ext cx="4080669" cy="408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214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7381"/>
            <a:ext cx="10515600" cy="814451"/>
          </a:xfrm>
        </p:spPr>
        <p:txBody>
          <a:bodyPr/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школьной форме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0208" y="941832"/>
            <a:ext cx="8165592" cy="5715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3.3.2. </a:t>
            </a:r>
            <a:r>
              <a:rPr lang="ru-RU" b="1" dirty="0">
                <a:solidFill>
                  <a:srgbClr val="FF0000"/>
                </a:solidFill>
              </a:rPr>
              <a:t>Девочки, девушки: 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костюм темно-синего, темно-серого, черного, серого, зеленого, коричневого цвета, включающий пиджак или жилет, платье с пиджаком или жакетом; </a:t>
            </a:r>
            <a:endParaRPr lang="ru-RU" dirty="0" smtClean="0"/>
          </a:p>
          <a:p>
            <a:pPr marL="0" lvl="0" indent="0">
              <a:buNone/>
            </a:pPr>
            <a:r>
              <a:rPr lang="ru-RU" dirty="0" smtClean="0"/>
              <a:t>• однотонная </a:t>
            </a:r>
            <a:r>
              <a:rPr lang="ru-RU" dirty="0"/>
              <a:t>белая блуза или блуза (кофта, свитер, джемпер, </a:t>
            </a:r>
            <a:r>
              <a:rPr lang="ru-RU" dirty="0" smtClean="0"/>
              <a:t>водолазка) </a:t>
            </a:r>
            <a:r>
              <a:rPr lang="ru-RU" dirty="0"/>
              <a:t>неярких </a:t>
            </a:r>
            <a:r>
              <a:rPr lang="ru-RU" dirty="0" smtClean="0"/>
              <a:t>тонов</a:t>
            </a:r>
            <a:r>
              <a:rPr lang="ru-RU" dirty="0">
                <a:solidFill>
                  <a:prstClr val="black"/>
                </a:solidFill>
              </a:rPr>
              <a:t>; </a:t>
            </a:r>
          </a:p>
          <a:p>
            <a:r>
              <a:rPr lang="ru-RU" dirty="0"/>
              <a:t>ю</a:t>
            </a:r>
            <a:r>
              <a:rPr lang="ru-RU" dirty="0" smtClean="0"/>
              <a:t>бка </a:t>
            </a:r>
            <a:r>
              <a:rPr lang="ru-RU" dirty="0"/>
              <a:t>и сарафан могут быть клетчатые; </a:t>
            </a:r>
            <a:endParaRPr lang="ru-RU" dirty="0" smtClean="0"/>
          </a:p>
          <a:p>
            <a:r>
              <a:rPr lang="ru-RU" dirty="0" smtClean="0"/>
              <a:t>жакет </a:t>
            </a:r>
            <a:r>
              <a:rPr lang="ru-RU" dirty="0"/>
              <a:t>без вызывающих отделок, аксессуаров и деталей (приталенный силуэт, отложной воротник</a:t>
            </a:r>
            <a:r>
              <a:rPr lang="ru-RU" dirty="0" smtClean="0"/>
              <a:t>),</a:t>
            </a:r>
          </a:p>
          <a:p>
            <a:r>
              <a:rPr lang="ru-RU" dirty="0" smtClean="0"/>
              <a:t>брюки</a:t>
            </a:r>
            <a:r>
              <a:rPr lang="ru-RU" dirty="0"/>
              <a:t>, юбка или сарафан длиной не выше колен на 10 см; </a:t>
            </a:r>
            <a:endParaRPr lang="ru-RU" dirty="0" smtClean="0"/>
          </a:p>
          <a:p>
            <a:r>
              <a:rPr lang="ru-RU" dirty="0" smtClean="0"/>
              <a:t>блуза </a:t>
            </a:r>
            <a:r>
              <a:rPr lang="ru-RU" dirty="0"/>
              <a:t>рубашечного покроя, водолазка (воротник – стойка) (цвет </a:t>
            </a:r>
            <a:r>
              <a:rPr lang="ru-RU" dirty="0" smtClean="0"/>
              <a:t>неяркий или </a:t>
            </a:r>
            <a:r>
              <a:rPr lang="ru-RU" dirty="0"/>
              <a:t>однотонный);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колготки однотонные – телесного, черного цветов; </a:t>
            </a:r>
            <a:endParaRPr lang="ru-RU" dirty="0" smtClean="0"/>
          </a:p>
          <a:p>
            <a:r>
              <a:rPr lang="ru-RU" dirty="0" smtClean="0"/>
              <a:t>туфли </a:t>
            </a:r>
            <a:r>
              <a:rPr lang="ru-RU" dirty="0"/>
              <a:t>с закрытой пяткой и носком; </a:t>
            </a:r>
            <a:endParaRPr lang="ru-RU" dirty="0" smtClean="0"/>
          </a:p>
          <a:p>
            <a:r>
              <a:rPr lang="ru-RU" dirty="0" smtClean="0"/>
              <a:t>джинсы </a:t>
            </a:r>
            <a:r>
              <a:rPr lang="ru-RU" dirty="0"/>
              <a:t>черного, темно-синего цвета без декоративных элементов (классические); </a:t>
            </a:r>
            <a:endParaRPr lang="ru-RU" dirty="0" smtClean="0"/>
          </a:p>
          <a:p>
            <a:r>
              <a:rPr lang="ru-RU" dirty="0" smtClean="0"/>
              <a:t>однотонный </a:t>
            </a:r>
            <a:r>
              <a:rPr lang="ru-RU" dirty="0"/>
              <a:t>без надписей пуловер, свитер, жилет; • пуловер, свитер, жилет с геометрическим рисунком (ромб, полоска);</a:t>
            </a:r>
          </a:p>
        </p:txBody>
      </p:sp>
      <p:pic>
        <p:nvPicPr>
          <p:cNvPr id="4098" name="Picture 2" descr="ÐÐ°ÑÑÐ¸Ð½ÐºÐ¸ Ð¿Ð¾ Ð·Ð°Ð¿ÑÐ¾ÑÑ ÑÐºÐ¾Ð»ÑÐ½Ð°Ñ ÑÐ¾ÑÐ¼Ð° Ð´ÐµÐ²Ð¾ÑÐº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84" y="1252728"/>
            <a:ext cx="3407664" cy="511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082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1584" y="64009"/>
            <a:ext cx="10515600" cy="3163824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Синий</a:t>
            </a:r>
            <a:r>
              <a:rPr lang="ru-RU" sz="6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6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тёмно-синий</a:t>
            </a:r>
          </a:p>
          <a:p>
            <a:r>
              <a:rPr lang="ru-RU" sz="6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Серый</a:t>
            </a:r>
          </a:p>
          <a:p>
            <a:r>
              <a:rPr lang="ru-RU" sz="6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клетку</a:t>
            </a:r>
            <a:endParaRPr lang="ru-RU" sz="6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ÐÐ°ÑÑÐ¸Ð½ÐºÐ¸ Ð¿Ð¾ Ð·Ð°Ð¿ÑÐ¾ÑÑ ÑÐºÐ¾Ð»ÑÐ½Ð°Ñ ÑÐ¾ÑÐ¼Ð° Ð´ÐµÐ²Ð¾ÑÐº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31" y="3118230"/>
            <a:ext cx="3703193" cy="370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ÐÐ°ÑÑÐ¸Ð½ÐºÐ¸ Ð¿Ð¾ Ð·Ð°Ð¿ÑÐ¾ÑÑ ÑÐºÐ¾Ð»ÑÐ½Ð°Ñ ÑÐ¾ÑÐ¼Ð° Ð´ÐµÐ²Ð¾ÑÐºÐ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561" y="2381820"/>
            <a:ext cx="2874391" cy="431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9889" y="2139575"/>
            <a:ext cx="3158964" cy="455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124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30352"/>
            <a:ext cx="10515600" cy="5646611"/>
          </a:xfrm>
        </p:spPr>
        <p:txBody>
          <a:bodyPr/>
          <a:lstStyle/>
          <a:p>
            <a:pPr marL="0" indent="0">
              <a:buNone/>
            </a:pPr>
            <a:r>
              <a:rPr lang="ru-RU" sz="4800" dirty="0" smtClean="0"/>
              <a:t>1) </a:t>
            </a:r>
            <a:r>
              <a:rPr lang="ru-RU" sz="4800" b="1" dirty="0" smtClean="0">
                <a:solidFill>
                  <a:srgbClr val="0070C0"/>
                </a:solidFill>
              </a:rPr>
              <a:t>узнать друг друга получше</a:t>
            </a:r>
          </a:p>
          <a:p>
            <a:pPr marL="0" indent="0">
              <a:buNone/>
            </a:pPr>
            <a:r>
              <a:rPr lang="ru-RU" sz="4800" dirty="0" smtClean="0"/>
              <a:t>2) </a:t>
            </a: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уважать и помогать друг другу</a:t>
            </a:r>
          </a:p>
          <a:p>
            <a:pPr marL="0" indent="0">
              <a:buNone/>
            </a:pPr>
            <a:r>
              <a:rPr lang="ru-RU" sz="4800" dirty="0" smtClean="0"/>
              <a:t>3) </a:t>
            </a:r>
            <a:r>
              <a:rPr lang="ru-RU" sz="4800" b="1" dirty="0" smtClean="0">
                <a:solidFill>
                  <a:srgbClr val="00CC66"/>
                </a:solidFill>
              </a:rPr>
              <a:t>придумывать интересные занятия</a:t>
            </a:r>
          </a:p>
          <a:p>
            <a:pPr marL="0" indent="0">
              <a:buNone/>
            </a:pPr>
            <a:r>
              <a:rPr lang="ru-RU" sz="4800" dirty="0" smtClean="0"/>
              <a:t>4) </a:t>
            </a:r>
            <a:r>
              <a:rPr lang="ru-RU" sz="4800" b="1" dirty="0" smtClean="0">
                <a:solidFill>
                  <a:srgbClr val="7030A0"/>
                </a:solidFill>
              </a:rPr>
              <a:t>соблюдать дисциплину</a:t>
            </a:r>
          </a:p>
          <a:p>
            <a:pPr marL="0" indent="0">
              <a:buNone/>
            </a:pPr>
            <a:r>
              <a:rPr lang="ru-RU" sz="4800" dirty="0" smtClean="0"/>
              <a:t>5) </a:t>
            </a:r>
            <a:r>
              <a:rPr lang="ru-RU" sz="4800" b="1" dirty="0" smtClean="0">
                <a:solidFill>
                  <a:srgbClr val="FF0000"/>
                </a:solidFill>
              </a:rPr>
              <a:t>сформировать хорошие отношения между классным руководителем и учащимися.</a:t>
            </a:r>
          </a:p>
          <a:p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501131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66344"/>
            <a:ext cx="10515600" cy="5710619"/>
          </a:xfrm>
        </p:spPr>
        <p:txBody>
          <a:bodyPr/>
          <a:lstStyle/>
          <a:p>
            <a:pPr marL="0" indent="0" algn="ctr">
              <a:spcAft>
                <a:spcPts val="0"/>
              </a:spcAft>
              <a:buNone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Ребята, дружбу крепкую свою в 5 класс возьмите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на долгие года каждый сохраните!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 всегда, “один за всех” будьте вы в ответе,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Вот тогда все скажут вам: вот такие дети!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560"/>
              </a:lnSpc>
              <a:spcAft>
                <a:spcPts val="0"/>
              </a:spcAft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792" y="2434590"/>
            <a:ext cx="5763768" cy="432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5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000" b="1" dirty="0">
                <a:solidFill>
                  <a:prstClr val="black"/>
                </a:solidFill>
                <a:latin typeface="Monotype Corsiva" panose="03010101010201010101" pitchFamily="66" charset="0"/>
              </a:rPr>
              <a:t>Классный </a:t>
            </a:r>
            <a:r>
              <a:rPr lang="ru-RU" sz="6000" b="1" dirty="0" smtClean="0">
                <a:solidFill>
                  <a:prstClr val="black"/>
                </a:solidFill>
                <a:latin typeface="Monotype Corsiva" panose="03010101010201010101" pitchFamily="66" charset="0"/>
              </a:rPr>
              <a:t>час </a:t>
            </a:r>
            <a:br>
              <a:rPr lang="ru-RU" sz="6000" b="1" dirty="0" smtClean="0">
                <a:solidFill>
                  <a:prstClr val="black"/>
                </a:solidFill>
                <a:latin typeface="Monotype Corsiva" panose="03010101010201010101" pitchFamily="66" charset="0"/>
              </a:rPr>
            </a:br>
            <a:r>
              <a:rPr lang="ru-RU" sz="6000" b="1" dirty="0" smtClean="0">
                <a:solidFill>
                  <a:prstClr val="black"/>
                </a:solidFill>
                <a:latin typeface="Monotype Corsiva" panose="03010101010201010101" pitchFamily="66" charset="0"/>
              </a:rPr>
              <a:t>«Впереди у нас – пятый класс!»</a:t>
            </a:r>
            <a:endParaRPr lang="ru-RU" dirty="0"/>
          </a:p>
        </p:txBody>
      </p:sp>
      <p:pic>
        <p:nvPicPr>
          <p:cNvPr id="6146" name="Picture 2" descr="ÐÐ°ÑÑÐ¸Ð½ÐºÐ¸ Ð¿Ð¾ Ð·Ð°Ð¿ÑÐ¾ÑÑ ÑÐ¼Ð°Ð¹Ð»Ð¸ÐºÐ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04" y="2088674"/>
            <a:ext cx="3232404" cy="323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ÐÐ°ÑÑÐ¸Ð½ÐºÐ¸ Ð¿Ð¾ Ð·Ð°Ð¿ÑÐ¾ÑÑ ÑÐ¼Ð°Ð¹Ð»Ð¸ÐºÐ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212" y="1832642"/>
            <a:ext cx="4655820" cy="465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ÐÐ°ÑÑÐ¸Ð½ÐºÐ¸ Ð¿Ð¾ Ð·Ð°Ð¿ÑÐ¾ÑÑ ÑÐ¼Ð°Ð¹Ð»Ð¸ÐºÐ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237" y="1905794"/>
            <a:ext cx="3816763" cy="381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003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3153"/>
            <a:ext cx="10515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D60093"/>
                </a:solidFill>
                <a:latin typeface="Monotype Corsiva" panose="03010101010201010101" pitchFamily="66" charset="0"/>
              </a:rPr>
              <a:t>Классный руководитель</a:t>
            </a:r>
            <a:endParaRPr lang="ru-RU" b="1" dirty="0">
              <a:solidFill>
                <a:srgbClr val="D60093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педагогический работник, в чьи должностные обязанности входит: содействие созданию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благоприятных условий </a:t>
            </a:r>
            <a:r>
              <a:rPr lang="ru-RU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для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индивидуального развития </a:t>
            </a:r>
            <a:r>
              <a:rPr lang="ru-RU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формирования личности </a:t>
            </a:r>
            <a:r>
              <a:rPr lang="ru-RU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ребёнка; </a:t>
            </a:r>
            <a:r>
              <a:rPr lang="ru-RU" b="1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внесение необходимых коррективов в систему его воспитания</a:t>
            </a:r>
            <a:r>
              <a:rPr lang="ru-RU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помощь в решении проблем</a:t>
            </a:r>
            <a:r>
              <a:rPr lang="ru-RU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возникающих у детей при общении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между собой, с учителями, родителями</a:t>
            </a:r>
            <a:r>
              <a:rPr lang="ru-RU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ru-RU" b="1" i="1" dirty="0" smtClean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организация и воспитание классного коллектива</a:t>
            </a:r>
            <a:r>
              <a:rPr lang="ru-RU" b="1" dirty="0" smtClean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b="1" dirty="0">
              <a:solidFill>
                <a:srgbClr val="D600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834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93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43000"/>
            <a:ext cx="10515600" cy="5033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0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«Я хочу вас познакомить с замечательным человеком»</a:t>
            </a:r>
            <a:endParaRPr lang="ru-RU" sz="8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717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Monotype Corsiva" panose="03010101010201010101" pitchFamily="66" charset="0"/>
              </a:rPr>
              <a:t>Дмитриева </a:t>
            </a:r>
            <a:r>
              <a:rPr lang="ru-RU" dirty="0" smtClean="0">
                <a:latin typeface="Monotype Corsiva" panose="03010101010201010101" pitchFamily="66" charset="0"/>
              </a:rPr>
              <a:t/>
            </a:r>
            <a:br>
              <a:rPr lang="ru-RU" dirty="0" smtClean="0">
                <a:latin typeface="Monotype Corsiva" panose="03010101010201010101" pitchFamily="66" charset="0"/>
              </a:rPr>
            </a:br>
            <a:r>
              <a:rPr lang="ru-RU" dirty="0" smtClean="0">
                <a:latin typeface="Monotype Corsiva" panose="03010101010201010101" pitchFamily="66" charset="0"/>
              </a:rPr>
              <a:t>Людмила Николаевна</a:t>
            </a:r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4097109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latin typeface="Monotype Corsiva" panose="03010101010201010101" pitchFamily="66" charset="0"/>
              </a:rPr>
              <a:t>Семёнова</a:t>
            </a:r>
            <a:r>
              <a:rPr lang="ru-RU" b="1" dirty="0" smtClean="0">
                <a:latin typeface="Monotype Corsiva" panose="03010101010201010101" pitchFamily="66" charset="0"/>
              </a:rPr>
              <a:t> </a:t>
            </a:r>
            <a:r>
              <a:rPr lang="ru-RU" dirty="0" smtClean="0">
                <a:latin typeface="Monotype Corsiva" panose="03010101010201010101" pitchFamily="66" charset="0"/>
              </a:rPr>
              <a:t/>
            </a:r>
            <a:br>
              <a:rPr lang="ru-RU" dirty="0" smtClean="0">
                <a:latin typeface="Monotype Corsiva" panose="03010101010201010101" pitchFamily="66" charset="0"/>
              </a:rPr>
            </a:br>
            <a:r>
              <a:rPr lang="ru-RU" dirty="0" smtClean="0">
                <a:latin typeface="Monotype Corsiva" panose="03010101010201010101" pitchFamily="66" charset="0"/>
              </a:rPr>
              <a:t>Татьяна Алексеевна</a:t>
            </a:r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201" y="1825625"/>
            <a:ext cx="3479597" cy="4351338"/>
          </a:xfrm>
        </p:spPr>
      </p:pic>
    </p:spTree>
    <p:extLst>
      <p:ext uri="{BB962C8B-B14F-4D97-AF65-F5344CB8AC3E}">
        <p14:creationId xmlns:p14="http://schemas.microsoft.com/office/powerpoint/2010/main" val="3006071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latin typeface="Monotype Corsiva" panose="03010101010201010101" pitchFamily="66" charset="0"/>
              </a:rPr>
              <a:t>Аболемова</a:t>
            </a:r>
            <a:r>
              <a:rPr lang="ru-RU" dirty="0" smtClean="0">
                <a:latin typeface="Monotype Corsiva" panose="03010101010201010101" pitchFamily="66" charset="0"/>
              </a:rPr>
              <a:t/>
            </a:r>
            <a:br>
              <a:rPr lang="ru-RU" dirty="0" smtClean="0">
                <a:latin typeface="Monotype Corsiva" panose="03010101010201010101" pitchFamily="66" charset="0"/>
              </a:rPr>
            </a:br>
            <a:r>
              <a:rPr lang="ru-RU" dirty="0" smtClean="0">
                <a:latin typeface="Monotype Corsiva" panose="03010101010201010101" pitchFamily="66" charset="0"/>
              </a:rPr>
              <a:t> Юлия Владимировна</a:t>
            </a:r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201" y="1825625"/>
            <a:ext cx="3479597" cy="4351338"/>
          </a:xfrm>
        </p:spPr>
      </p:pic>
    </p:spTree>
    <p:extLst>
      <p:ext uri="{BB962C8B-B14F-4D97-AF65-F5344CB8AC3E}">
        <p14:creationId xmlns:p14="http://schemas.microsoft.com/office/powerpoint/2010/main" val="2978148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Monotype Corsiva" panose="03010101010201010101" pitchFamily="66" charset="0"/>
              </a:rPr>
              <a:t>Курочкина</a:t>
            </a:r>
            <a:r>
              <a:rPr lang="ru-RU" dirty="0" smtClean="0">
                <a:latin typeface="Monotype Corsiva" panose="03010101010201010101" pitchFamily="66" charset="0"/>
              </a:rPr>
              <a:t> Марина Сергеевна</a:t>
            </a:r>
            <a:br>
              <a:rPr lang="ru-RU" dirty="0" smtClean="0">
                <a:latin typeface="Monotype Corsiva" panose="03010101010201010101" pitchFamily="66" charset="0"/>
              </a:rPr>
            </a:br>
            <a:r>
              <a:rPr lang="ru-RU" b="1" dirty="0" err="1" smtClean="0">
                <a:latin typeface="Monotype Corsiva" panose="03010101010201010101" pitchFamily="66" charset="0"/>
              </a:rPr>
              <a:t>Шичанина</a:t>
            </a:r>
            <a:r>
              <a:rPr lang="ru-RU" dirty="0" smtClean="0">
                <a:latin typeface="Monotype Corsiva" panose="03010101010201010101" pitchFamily="66" charset="0"/>
              </a:rPr>
              <a:t> Елена Георгиевна</a:t>
            </a:r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586" y="1825625"/>
            <a:ext cx="3141723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616" y="2286000"/>
            <a:ext cx="5867400" cy="391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38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latin typeface="Monotype Corsiva" panose="03010101010201010101" pitchFamily="66" charset="0"/>
              </a:rPr>
              <a:t>Байгулова</a:t>
            </a:r>
            <a:r>
              <a:rPr lang="ru-RU" dirty="0" smtClean="0">
                <a:latin typeface="Monotype Corsiva" panose="03010101010201010101" pitchFamily="66" charset="0"/>
              </a:rPr>
              <a:t> Ирина Петровна</a:t>
            </a:r>
            <a:br>
              <a:rPr lang="ru-RU" dirty="0" smtClean="0">
                <a:latin typeface="Monotype Corsiva" panose="03010101010201010101" pitchFamily="66" charset="0"/>
              </a:rPr>
            </a:br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927" y="1825625"/>
            <a:ext cx="6500146" cy="4351338"/>
          </a:xfrm>
        </p:spPr>
      </p:pic>
    </p:spTree>
    <p:extLst>
      <p:ext uri="{BB962C8B-B14F-4D97-AF65-F5344CB8AC3E}">
        <p14:creationId xmlns:p14="http://schemas.microsoft.com/office/powerpoint/2010/main" val="4185763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Monotype Corsiva" panose="03010101010201010101" pitchFamily="66" charset="0"/>
              </a:rPr>
              <a:t>Фатеева Ольга Викторовна</a:t>
            </a:r>
            <a:br>
              <a:rPr lang="ru-RU" dirty="0" smtClean="0">
                <a:latin typeface="Monotype Corsiva" panose="03010101010201010101" pitchFamily="66" charset="0"/>
              </a:rPr>
            </a:br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680" y="1421542"/>
            <a:ext cx="4723226" cy="4723226"/>
          </a:xfrm>
        </p:spPr>
      </p:pic>
    </p:spTree>
    <p:extLst>
      <p:ext uri="{BB962C8B-B14F-4D97-AF65-F5344CB8AC3E}">
        <p14:creationId xmlns:p14="http://schemas.microsoft.com/office/powerpoint/2010/main" val="3805393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415</Words>
  <Application>Microsoft Office PowerPoint</Application>
  <PresentationFormat>Широкоэкранный</PresentationFormat>
  <Paragraphs>46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Monotype Corsiva</vt:lpstr>
      <vt:lpstr>Times New Roman</vt:lpstr>
      <vt:lpstr>Тема Office</vt:lpstr>
      <vt:lpstr>Классный час</vt:lpstr>
      <vt:lpstr>Классный руководитель</vt:lpstr>
      <vt:lpstr>Презентация PowerPoint</vt:lpstr>
      <vt:lpstr>Дмитриева  Людмила Николаевна</vt:lpstr>
      <vt:lpstr>Семёнова  Татьяна Алексеевна</vt:lpstr>
      <vt:lpstr>Аболемова  Юлия Владимировна</vt:lpstr>
      <vt:lpstr>Курочкина Марина Сергеевна Шичанина Елена Георгиевна</vt:lpstr>
      <vt:lpstr>Байгулова Ирина Петровна </vt:lpstr>
      <vt:lpstr>Фатеева Ольга Викторовна </vt:lpstr>
      <vt:lpstr>Тихонова Алёна Михайловна Керб Артур Мартынович </vt:lpstr>
      <vt:lpstr>Соснин Александр Иванович </vt:lpstr>
      <vt:lpstr>Презентация PowerPoint</vt:lpstr>
      <vt:lpstr>Статья 38 Одежда обучающихся. Форменная одежда и иное вещевое имущество (обмундирование) обучающихся 1. Организации, осуществляющие образовательную деятельность, вправе устанавливать требования к одежде обучающихся, в том числе требования - к ее общему виду,  - цвету,  - фасону,  - видам одежды обучающихся,  - знакам отличия,  - и правила ее ношения.  </vt:lpstr>
      <vt:lpstr>Положение о школьной форме</vt:lpstr>
      <vt:lpstr>Положение о школьной форме</vt:lpstr>
      <vt:lpstr>Презентация PowerPoint</vt:lpstr>
      <vt:lpstr>Презентация PowerPoint</vt:lpstr>
      <vt:lpstr>Презентация PowerPoint</vt:lpstr>
      <vt:lpstr>Классный час  «Впереди у нас – пятый класс!»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</dc:title>
  <dc:creator>Пользователь Windows</dc:creator>
  <cp:lastModifiedBy>Пользователь Windows</cp:lastModifiedBy>
  <cp:revision>18</cp:revision>
  <dcterms:created xsi:type="dcterms:W3CDTF">2018-05-07T04:09:15Z</dcterms:created>
  <dcterms:modified xsi:type="dcterms:W3CDTF">2018-05-07T12:18:51Z</dcterms:modified>
</cp:coreProperties>
</file>